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sldIdLst>
    <p:sldId id="256" r:id="rId2"/>
    <p:sldId id="257" r:id="rId3"/>
    <p:sldId id="266" r:id="rId4"/>
    <p:sldId id="258" r:id="rId5"/>
    <p:sldId id="267" r:id="rId6"/>
    <p:sldId id="259" r:id="rId7"/>
    <p:sldId id="268" r:id="rId8"/>
    <p:sldId id="269" r:id="rId9"/>
    <p:sldId id="270" r:id="rId10"/>
    <p:sldId id="260" r:id="rId11"/>
    <p:sldId id="272" r:id="rId12"/>
    <p:sldId id="271" r:id="rId13"/>
    <p:sldId id="273" r:id="rId14"/>
    <p:sldId id="261" r:id="rId15"/>
    <p:sldId id="274" r:id="rId16"/>
    <p:sldId id="262" r:id="rId17"/>
    <p:sldId id="263" r:id="rId18"/>
    <p:sldId id="264" r:id="rId19"/>
    <p:sldId id="265" r:id="rId20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600" b="1" kern="1200">
        <a:solidFill>
          <a:schemeClr val="tx2"/>
        </a:solidFill>
        <a:latin typeface="Comic Sans M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600" b="1" kern="1200">
        <a:solidFill>
          <a:schemeClr val="tx2"/>
        </a:solidFill>
        <a:latin typeface="Comic Sans M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600" b="1" kern="1200">
        <a:solidFill>
          <a:schemeClr val="tx2"/>
        </a:solidFill>
        <a:latin typeface="Comic Sans M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600" b="1" kern="1200">
        <a:solidFill>
          <a:schemeClr val="tx2"/>
        </a:solidFill>
        <a:latin typeface="Comic Sans MS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4" d="100"/>
          <a:sy n="114" d="100"/>
        </p:scale>
        <p:origin x="-55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Arial Black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Arial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403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24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152400"/>
            <a:ext cx="2286000" cy="61579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152400"/>
            <a:ext cx="6705600" cy="61579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17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92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5305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4152900" cy="5167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4152900" cy="5167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718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256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886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8352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9889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1686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18000">
              <a:schemeClr val="tx1">
                <a:alpha val="53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1143000"/>
            <a:ext cx="8458200" cy="516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9538" tIns="52388" rIns="109538" bIns="523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6597650"/>
            <a:ext cx="91313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>
              <a:lnSpc>
                <a:spcPct val="90000"/>
              </a:lnSpc>
            </a:pPr>
            <a:endParaRPr 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23363" cy="684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>
              <a:lnSpc>
                <a:spcPct val="90000"/>
              </a:lnSpc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52400"/>
            <a:ext cx="9144000" cy="85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668338" y="538163"/>
            <a:ext cx="7721600" cy="579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>
              <a:lnSpc>
                <a:spcPct val="90000"/>
              </a:lnSpc>
            </a:pPr>
            <a:endParaRPr 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436563" y="365125"/>
            <a:ext cx="8201025" cy="615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>
              <a:lnSpc>
                <a:spcPct val="90000"/>
              </a:lnSpc>
            </a:pPr>
            <a:endParaRPr lang="en-US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5045075" y="3843338"/>
            <a:ext cx="3606800" cy="267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>
              <a:lnSpc>
                <a:spcPct val="90000"/>
              </a:lnSpc>
            </a:pPr>
            <a:endParaRPr lang="en-US"/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61913" y="6537325"/>
            <a:ext cx="5159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>
              <a:lnSpc>
                <a:spcPct val="90000"/>
              </a:lnSpc>
            </a:pPr>
            <a:r>
              <a:rPr lang="en-US" sz="1200">
                <a:solidFill>
                  <a:srgbClr val="A6A6A6"/>
                </a:solidFill>
                <a:latin typeface="Arial" charset="0"/>
              </a:rPr>
              <a:t> (</a:t>
            </a:r>
            <a:fld id="{3B48B798-8590-444F-9025-05337FBB0085}" type="slidenum">
              <a:rPr lang="en-US" sz="1200">
                <a:solidFill>
                  <a:srgbClr val="A6A6A6"/>
                </a:solidFill>
                <a:latin typeface="Arial" charset="0"/>
              </a:rPr>
              <a:pPr eaLnBrk="0" hangingPunct="0">
                <a:lnSpc>
                  <a:spcPct val="90000"/>
                </a:lnSpc>
              </a:pPr>
              <a:t>‹#›</a:t>
            </a:fld>
            <a:r>
              <a:rPr lang="en-US" sz="1200">
                <a:solidFill>
                  <a:srgbClr val="A6A6A6"/>
                </a:solidFill>
                <a:latin typeface="Arial" charset="0"/>
              </a:rPr>
              <a:t>)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376092"/>
          </a:solidFill>
          <a:latin typeface="Arial Black"/>
          <a:ea typeface="ＭＳ Ｐゴシック" charset="-128"/>
          <a:cs typeface="ＭＳ Ｐゴシック" charset="-128"/>
        </a:defRPr>
      </a:lvl1pPr>
      <a:lvl2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376092"/>
          </a:solidFill>
          <a:latin typeface="Arial Black" charset="0"/>
          <a:ea typeface="ＭＳ Ｐゴシック" charset="-128"/>
          <a:cs typeface="ＭＳ Ｐゴシック" charset="-128"/>
        </a:defRPr>
      </a:lvl2pPr>
      <a:lvl3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376092"/>
          </a:solidFill>
          <a:latin typeface="Arial Black" charset="0"/>
          <a:ea typeface="ＭＳ Ｐゴシック" charset="-128"/>
          <a:cs typeface="ＭＳ Ｐゴシック" charset="-128"/>
        </a:defRPr>
      </a:lvl3pPr>
      <a:lvl4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376092"/>
          </a:solidFill>
          <a:latin typeface="Arial Black" charset="0"/>
          <a:ea typeface="ＭＳ Ｐゴシック" charset="-128"/>
          <a:cs typeface="ＭＳ Ｐゴシック" charset="-128"/>
        </a:defRPr>
      </a:lvl4pPr>
      <a:lvl5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376092"/>
          </a:solidFill>
          <a:latin typeface="Arial Black" charset="0"/>
          <a:ea typeface="ＭＳ Ｐゴシック" charset="-128"/>
          <a:cs typeface="ＭＳ Ｐゴシック" charset="-128"/>
        </a:defRPr>
      </a:lvl5pPr>
      <a:lvl6pPr marL="4572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6pPr>
      <a:lvl7pPr marL="9144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7pPr>
      <a:lvl8pPr marL="13716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8pPr>
      <a:lvl9pPr marL="18288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9pPr>
    </p:titleStyle>
    <p:bodyStyle>
      <a:lvl1pPr marL="128588" indent="-128588" algn="l" defTabSz="1081088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 "/>
        <a:defRPr sz="2700" b="1">
          <a:solidFill>
            <a:srgbClr val="376092"/>
          </a:solidFill>
          <a:latin typeface="Arial"/>
          <a:ea typeface="ＭＳ Ｐゴシック" charset="-128"/>
          <a:cs typeface="ＭＳ Ｐゴシック" charset="-128"/>
        </a:defRPr>
      </a:lvl1pPr>
      <a:lvl2pPr marL="519113" indent="-276225" algn="l" defTabSz="1081088" rtl="0" eaLnBrk="1" fontAlgn="base" hangingPunct="1">
        <a:lnSpc>
          <a:spcPct val="90000"/>
        </a:lnSpc>
        <a:spcBef>
          <a:spcPct val="15000"/>
        </a:spcBef>
        <a:spcAft>
          <a:spcPct val="0"/>
        </a:spcAft>
        <a:buSzPct val="125000"/>
        <a:buFont typeface="Times" charset="0"/>
        <a:buChar char="•"/>
        <a:defRPr sz="2700" b="1">
          <a:solidFill>
            <a:srgbClr val="376092"/>
          </a:solidFill>
          <a:latin typeface="Arial"/>
          <a:ea typeface="ＭＳ Ｐゴシック" charset="-128"/>
        </a:defRPr>
      </a:lvl2pPr>
      <a:lvl3pPr marL="795338" indent="-269875" algn="l" defTabSz="1081088" rtl="0" eaLnBrk="1" fontAlgn="base" hangingPunct="1">
        <a:lnSpc>
          <a:spcPct val="90000"/>
        </a:lnSpc>
        <a:spcBef>
          <a:spcPct val="10000"/>
        </a:spcBef>
        <a:spcAft>
          <a:spcPct val="0"/>
        </a:spcAft>
        <a:buSzPct val="125000"/>
        <a:buChar char="-"/>
        <a:defRPr sz="2700" b="1">
          <a:solidFill>
            <a:srgbClr val="376092"/>
          </a:solidFill>
          <a:latin typeface="Arial"/>
          <a:ea typeface="ＭＳ Ｐゴシック" charset="-128"/>
        </a:defRPr>
      </a:lvl3pPr>
      <a:lvl4pPr marL="1825625" indent="-203200" algn="l" defTabSz="1081088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376092"/>
          </a:solidFill>
          <a:latin typeface="Arial"/>
          <a:ea typeface="ＭＳ Ｐゴシック" charset="-128"/>
        </a:defRPr>
      </a:lvl4pPr>
      <a:lvl5pPr marL="23717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76092"/>
          </a:solidFill>
          <a:latin typeface="Arial"/>
          <a:ea typeface="ＭＳ Ｐゴシック" charset="-128"/>
        </a:defRPr>
      </a:lvl5pPr>
      <a:lvl6pPr marL="28289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32861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7433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42005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Brief Incomplete History of Computing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ICS </a:t>
            </a:r>
            <a:r>
              <a:rPr lang="en-US" dirty="0" smtClean="0"/>
              <a:t>111</a:t>
            </a:r>
            <a:endParaRPr lang="en-US" dirty="0"/>
          </a:p>
          <a:p>
            <a:r>
              <a:rPr lang="en-US" dirty="0"/>
              <a:t>Cam Moore</a:t>
            </a:r>
          </a:p>
          <a:p>
            <a:r>
              <a:rPr lang="en-US" dirty="0"/>
              <a:t>Information and Computer Sciences</a:t>
            </a:r>
          </a:p>
          <a:p>
            <a:r>
              <a:rPr lang="en-US" dirty="0"/>
              <a:t>University of Hawaii, Manoa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57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 bwMode="auto">
          <a:xfrm>
            <a:off x="3273132" y="5200467"/>
            <a:ext cx="944385" cy="11098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1940s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Atanasoff</a:t>
            </a:r>
            <a:r>
              <a:rPr lang="en-US" dirty="0" smtClean="0"/>
              <a:t> Berry Computer</a:t>
            </a:r>
          </a:p>
          <a:p>
            <a:pPr lvl="1"/>
            <a:r>
              <a:rPr lang="en-US" dirty="0" smtClean="0"/>
              <a:t>1939-1942</a:t>
            </a:r>
          </a:p>
          <a:p>
            <a:pPr lvl="1"/>
            <a:r>
              <a:rPr lang="en-US" dirty="0" smtClean="0"/>
              <a:t>First automatic electronic</a:t>
            </a:r>
            <a:br>
              <a:rPr lang="en-US" dirty="0" smtClean="0"/>
            </a:br>
            <a:r>
              <a:rPr lang="en-US" dirty="0" smtClean="0"/>
              <a:t>digital computer</a:t>
            </a:r>
          </a:p>
          <a:p>
            <a:pPr lvl="1"/>
            <a:r>
              <a:rPr lang="en-US" dirty="0" smtClean="0"/>
              <a:t>Not programmable</a:t>
            </a: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64861" y="5200467"/>
            <a:ext cx="8814279" cy="1079296"/>
            <a:chOff x="164861" y="5200467"/>
            <a:chExt cx="8814279" cy="1079296"/>
          </a:xfrm>
        </p:grpSpPr>
        <p:grpSp>
          <p:nvGrpSpPr>
            <p:cNvPr id="5" name="Group 4"/>
            <p:cNvGrpSpPr/>
            <p:nvPr/>
          </p:nvGrpSpPr>
          <p:grpSpPr>
            <a:xfrm>
              <a:off x="164861" y="5810950"/>
              <a:ext cx="8814279" cy="468813"/>
              <a:chOff x="164861" y="5810950"/>
              <a:chExt cx="8814279" cy="468813"/>
            </a:xfrm>
          </p:grpSpPr>
          <p:cxnSp>
            <p:nvCxnSpPr>
              <p:cNvPr id="30" name="Straight Arrow Connector 29"/>
              <p:cNvCxnSpPr/>
              <p:nvPr/>
            </p:nvCxnSpPr>
            <p:spPr bwMode="auto">
              <a:xfrm flipV="1">
                <a:off x="164861" y="5810950"/>
                <a:ext cx="8814279" cy="1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chemeClr val="bg2"/>
                </a:solidFill>
                <a:prstDash val="solid"/>
                <a:round/>
                <a:headEnd type="arrow" w="med" len="med"/>
                <a:tailEnd type="arrow"/>
              </a:ln>
              <a:effectLst/>
            </p:spPr>
          </p:cxnSp>
          <p:sp>
            <p:nvSpPr>
              <p:cNvPr id="31" name="TextBox 30"/>
              <p:cNvSpPr txBox="1"/>
              <p:nvPr/>
            </p:nvSpPr>
            <p:spPr>
              <a:xfrm>
                <a:off x="8358368" y="5941209"/>
                <a:ext cx="6206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2"/>
                    </a:solidFill>
                    <a:latin typeface="+mn-lt"/>
                  </a:rPr>
                  <a:t>Now</a:t>
                </a:r>
                <a:endParaRPr lang="en-US" dirty="0" smtClean="0">
                  <a:solidFill>
                    <a:schemeClr val="bg2"/>
                  </a:solidFill>
                  <a:latin typeface="+mn-lt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2926052" y="5202971"/>
              <a:ext cx="677189" cy="867972"/>
              <a:chOff x="5861713" y="5200283"/>
              <a:chExt cx="677189" cy="867972"/>
            </a:xfrm>
          </p:grpSpPr>
          <p:cxnSp>
            <p:nvCxnSpPr>
              <p:cNvPr id="28" name="Straight Connector 27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9" name="TextBox 28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1940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972169" y="5202971"/>
              <a:ext cx="677189" cy="867972"/>
              <a:chOff x="3438383" y="5200283"/>
              <a:chExt cx="677189" cy="867972"/>
            </a:xfrm>
          </p:grpSpPr>
          <p:cxnSp>
            <p:nvCxnSpPr>
              <p:cNvPr id="26" name="Straight Connector 25"/>
              <p:cNvCxnSpPr/>
              <p:nvPr/>
            </p:nvCxnSpPr>
            <p:spPr bwMode="auto">
              <a:xfrm flipV="1">
                <a:off x="3776977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7" name="TextBox 26"/>
              <p:cNvSpPr txBox="1"/>
              <p:nvPr/>
            </p:nvSpPr>
            <p:spPr>
              <a:xfrm>
                <a:off x="343838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1800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7695469" y="5200467"/>
              <a:ext cx="677189" cy="870476"/>
              <a:chOff x="8032346" y="5197779"/>
              <a:chExt cx="677189" cy="870476"/>
            </a:xfrm>
          </p:grpSpPr>
          <p:cxnSp>
            <p:nvCxnSpPr>
              <p:cNvPr id="24" name="Straight Connector 23"/>
              <p:cNvCxnSpPr/>
              <p:nvPr/>
            </p:nvCxnSpPr>
            <p:spPr bwMode="auto">
              <a:xfrm flipV="1">
                <a:off x="8370940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5" name="TextBox 24"/>
              <p:cNvSpPr txBox="1"/>
              <p:nvPr/>
            </p:nvSpPr>
            <p:spPr>
              <a:xfrm>
                <a:off x="8032346" y="5197779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1986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1018286" y="5202971"/>
              <a:ext cx="677189" cy="867972"/>
              <a:chOff x="1007429" y="5200283"/>
              <a:chExt cx="677189" cy="867972"/>
            </a:xfrm>
          </p:grpSpPr>
          <p:cxnSp>
            <p:nvCxnSpPr>
              <p:cNvPr id="22" name="Straight Connector 21"/>
              <p:cNvCxnSpPr/>
              <p:nvPr/>
            </p:nvCxnSpPr>
            <p:spPr bwMode="auto">
              <a:xfrm flipV="1">
                <a:off x="1346023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3" name="TextBox 22"/>
              <p:cNvSpPr txBox="1"/>
              <p:nvPr/>
            </p:nvSpPr>
            <p:spPr>
              <a:xfrm>
                <a:off x="1007429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1600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879935" y="5202971"/>
              <a:ext cx="677189" cy="867972"/>
              <a:chOff x="5861713" y="5200283"/>
              <a:chExt cx="677189" cy="867972"/>
            </a:xfrm>
          </p:grpSpPr>
          <p:cxnSp>
            <p:nvCxnSpPr>
              <p:cNvPr id="20" name="Straight Connector 19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1" name="TextBox 20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1950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833818" y="5202971"/>
              <a:ext cx="677189" cy="867972"/>
              <a:chOff x="5861713" y="5200283"/>
              <a:chExt cx="677189" cy="867972"/>
            </a:xfrm>
          </p:grpSpPr>
          <p:cxnSp>
            <p:nvCxnSpPr>
              <p:cNvPr id="18" name="Straight Connector 17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9" name="TextBox 18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1960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787701" y="5202971"/>
              <a:ext cx="677189" cy="867972"/>
              <a:chOff x="5861713" y="5200283"/>
              <a:chExt cx="677189" cy="867972"/>
            </a:xfrm>
          </p:grpSpPr>
          <p:cxnSp>
            <p:nvCxnSpPr>
              <p:cNvPr id="16" name="Straight Connector 15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7" name="TextBox 16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1968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6741584" y="5202971"/>
              <a:ext cx="677189" cy="867972"/>
              <a:chOff x="5861713" y="5200283"/>
              <a:chExt cx="677189" cy="867972"/>
            </a:xfrm>
          </p:grpSpPr>
          <p:cxnSp>
            <p:nvCxnSpPr>
              <p:cNvPr id="14" name="Straight Connector 13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" name="TextBox 14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1977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821" y="1340643"/>
            <a:ext cx="31750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2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 bwMode="auto">
          <a:xfrm>
            <a:off x="3273132" y="5200467"/>
            <a:ext cx="944385" cy="11098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1940s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Bombe</a:t>
            </a:r>
          </a:p>
          <a:p>
            <a:pPr lvl="1"/>
            <a:r>
              <a:rPr lang="en-US" dirty="0" smtClean="0"/>
              <a:t>1941</a:t>
            </a:r>
          </a:p>
          <a:p>
            <a:pPr lvl="1"/>
            <a:r>
              <a:rPr lang="en-US" dirty="0" smtClean="0"/>
              <a:t>Alan Turing</a:t>
            </a:r>
          </a:p>
          <a:p>
            <a:pPr lvl="1"/>
            <a:r>
              <a:rPr lang="en-US" dirty="0" smtClean="0"/>
              <a:t>Decrypt ENIGMA</a:t>
            </a:r>
            <a:br>
              <a:rPr lang="en-US" dirty="0" smtClean="0"/>
            </a:br>
            <a:r>
              <a:rPr lang="en-US" dirty="0" smtClean="0"/>
              <a:t>messages</a:t>
            </a: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64861" y="5200467"/>
            <a:ext cx="8814279" cy="1079296"/>
            <a:chOff x="164861" y="5200467"/>
            <a:chExt cx="8814279" cy="1079296"/>
          </a:xfrm>
        </p:grpSpPr>
        <p:grpSp>
          <p:nvGrpSpPr>
            <p:cNvPr id="5" name="Group 4"/>
            <p:cNvGrpSpPr/>
            <p:nvPr/>
          </p:nvGrpSpPr>
          <p:grpSpPr>
            <a:xfrm>
              <a:off x="164861" y="5810950"/>
              <a:ext cx="8814279" cy="468813"/>
              <a:chOff x="164861" y="5810950"/>
              <a:chExt cx="8814279" cy="468813"/>
            </a:xfrm>
          </p:grpSpPr>
          <p:cxnSp>
            <p:nvCxnSpPr>
              <p:cNvPr id="30" name="Straight Arrow Connector 29"/>
              <p:cNvCxnSpPr/>
              <p:nvPr/>
            </p:nvCxnSpPr>
            <p:spPr bwMode="auto">
              <a:xfrm flipV="1">
                <a:off x="164861" y="5810950"/>
                <a:ext cx="8814279" cy="1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chemeClr val="bg2"/>
                </a:solidFill>
                <a:prstDash val="solid"/>
                <a:round/>
                <a:headEnd type="arrow" w="med" len="med"/>
                <a:tailEnd type="arrow"/>
              </a:ln>
              <a:effectLst/>
            </p:spPr>
          </p:cxnSp>
          <p:sp>
            <p:nvSpPr>
              <p:cNvPr id="31" name="TextBox 30"/>
              <p:cNvSpPr txBox="1"/>
              <p:nvPr/>
            </p:nvSpPr>
            <p:spPr>
              <a:xfrm>
                <a:off x="8358368" y="5941209"/>
                <a:ext cx="6206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2"/>
                    </a:solidFill>
                    <a:latin typeface="+mn-lt"/>
                  </a:rPr>
                  <a:t>Now</a:t>
                </a:r>
                <a:endParaRPr lang="en-US" dirty="0" smtClean="0">
                  <a:solidFill>
                    <a:schemeClr val="bg2"/>
                  </a:solidFill>
                  <a:latin typeface="+mn-lt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2926052" y="5202971"/>
              <a:ext cx="677189" cy="867972"/>
              <a:chOff x="5861713" y="5200283"/>
              <a:chExt cx="677189" cy="867972"/>
            </a:xfrm>
          </p:grpSpPr>
          <p:cxnSp>
            <p:nvCxnSpPr>
              <p:cNvPr id="28" name="Straight Connector 27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9" name="TextBox 28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1940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972169" y="5202971"/>
              <a:ext cx="677189" cy="867972"/>
              <a:chOff x="3438383" y="5200283"/>
              <a:chExt cx="677189" cy="867972"/>
            </a:xfrm>
          </p:grpSpPr>
          <p:cxnSp>
            <p:nvCxnSpPr>
              <p:cNvPr id="26" name="Straight Connector 25"/>
              <p:cNvCxnSpPr/>
              <p:nvPr/>
            </p:nvCxnSpPr>
            <p:spPr bwMode="auto">
              <a:xfrm flipV="1">
                <a:off x="3776977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7" name="TextBox 26"/>
              <p:cNvSpPr txBox="1"/>
              <p:nvPr/>
            </p:nvSpPr>
            <p:spPr>
              <a:xfrm>
                <a:off x="343838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1800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7695469" y="5200467"/>
              <a:ext cx="677189" cy="870476"/>
              <a:chOff x="8032346" y="5197779"/>
              <a:chExt cx="677189" cy="870476"/>
            </a:xfrm>
          </p:grpSpPr>
          <p:cxnSp>
            <p:nvCxnSpPr>
              <p:cNvPr id="24" name="Straight Connector 23"/>
              <p:cNvCxnSpPr/>
              <p:nvPr/>
            </p:nvCxnSpPr>
            <p:spPr bwMode="auto">
              <a:xfrm flipV="1">
                <a:off x="8370940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5" name="TextBox 24"/>
              <p:cNvSpPr txBox="1"/>
              <p:nvPr/>
            </p:nvSpPr>
            <p:spPr>
              <a:xfrm>
                <a:off x="8032346" y="5197779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1986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1018286" y="5202971"/>
              <a:ext cx="677189" cy="867972"/>
              <a:chOff x="1007429" y="5200283"/>
              <a:chExt cx="677189" cy="867972"/>
            </a:xfrm>
          </p:grpSpPr>
          <p:cxnSp>
            <p:nvCxnSpPr>
              <p:cNvPr id="22" name="Straight Connector 21"/>
              <p:cNvCxnSpPr/>
              <p:nvPr/>
            </p:nvCxnSpPr>
            <p:spPr bwMode="auto">
              <a:xfrm flipV="1">
                <a:off x="1346023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3" name="TextBox 22"/>
              <p:cNvSpPr txBox="1"/>
              <p:nvPr/>
            </p:nvSpPr>
            <p:spPr>
              <a:xfrm>
                <a:off x="1007429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1600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879935" y="5202971"/>
              <a:ext cx="677189" cy="867972"/>
              <a:chOff x="5861713" y="5200283"/>
              <a:chExt cx="677189" cy="867972"/>
            </a:xfrm>
          </p:grpSpPr>
          <p:cxnSp>
            <p:nvCxnSpPr>
              <p:cNvPr id="20" name="Straight Connector 19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1" name="TextBox 20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1950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833818" y="5202971"/>
              <a:ext cx="677189" cy="867972"/>
              <a:chOff x="5861713" y="5200283"/>
              <a:chExt cx="677189" cy="867972"/>
            </a:xfrm>
          </p:grpSpPr>
          <p:cxnSp>
            <p:nvCxnSpPr>
              <p:cNvPr id="18" name="Straight Connector 17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9" name="TextBox 18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1960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787701" y="5202971"/>
              <a:ext cx="677189" cy="867972"/>
              <a:chOff x="5861713" y="5200283"/>
              <a:chExt cx="677189" cy="867972"/>
            </a:xfrm>
          </p:grpSpPr>
          <p:cxnSp>
            <p:nvCxnSpPr>
              <p:cNvPr id="16" name="Straight Connector 15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7" name="TextBox 16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1968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6741584" y="5202971"/>
              <a:ext cx="677189" cy="867972"/>
              <a:chOff x="5861713" y="5200283"/>
              <a:chExt cx="677189" cy="867972"/>
            </a:xfrm>
          </p:grpSpPr>
          <p:cxnSp>
            <p:nvCxnSpPr>
              <p:cNvPr id="14" name="Straight Connector 13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" name="TextBox 14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1977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517" y="1526166"/>
            <a:ext cx="4571413" cy="317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3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 bwMode="auto">
          <a:xfrm>
            <a:off x="3273132" y="5200467"/>
            <a:ext cx="944385" cy="11098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1940s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Colossus</a:t>
            </a:r>
          </a:p>
          <a:p>
            <a:pPr lvl="1"/>
            <a:r>
              <a:rPr lang="en-US" dirty="0" smtClean="0"/>
              <a:t>1943</a:t>
            </a:r>
          </a:p>
          <a:p>
            <a:pPr lvl="1"/>
            <a:r>
              <a:rPr lang="en-US" dirty="0" smtClean="0"/>
              <a:t>First electronic, digital,</a:t>
            </a:r>
            <a:br>
              <a:rPr lang="en-US" dirty="0" smtClean="0"/>
            </a:br>
            <a:r>
              <a:rPr lang="en-US" dirty="0" smtClean="0"/>
              <a:t>programmable, computer</a:t>
            </a:r>
          </a:p>
          <a:p>
            <a:pPr lvl="1"/>
            <a:r>
              <a:rPr lang="en-US" dirty="0" smtClean="0"/>
              <a:t>Decode secret messages</a:t>
            </a:r>
          </a:p>
          <a:p>
            <a:pPr lvl="1"/>
            <a:r>
              <a:rPr lang="en-US" dirty="0" smtClean="0"/>
              <a:t>Vacuum tubes</a:t>
            </a: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64861" y="5200467"/>
            <a:ext cx="8814279" cy="1079296"/>
            <a:chOff x="164861" y="5200467"/>
            <a:chExt cx="8814279" cy="1079296"/>
          </a:xfrm>
        </p:grpSpPr>
        <p:grpSp>
          <p:nvGrpSpPr>
            <p:cNvPr id="5" name="Group 4"/>
            <p:cNvGrpSpPr/>
            <p:nvPr/>
          </p:nvGrpSpPr>
          <p:grpSpPr>
            <a:xfrm>
              <a:off x="164861" y="5810950"/>
              <a:ext cx="8814279" cy="468813"/>
              <a:chOff x="164861" y="5810950"/>
              <a:chExt cx="8814279" cy="468813"/>
            </a:xfrm>
          </p:grpSpPr>
          <p:cxnSp>
            <p:nvCxnSpPr>
              <p:cNvPr id="30" name="Straight Arrow Connector 29"/>
              <p:cNvCxnSpPr/>
              <p:nvPr/>
            </p:nvCxnSpPr>
            <p:spPr bwMode="auto">
              <a:xfrm flipV="1">
                <a:off x="164861" y="5810950"/>
                <a:ext cx="8814279" cy="1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chemeClr val="bg2"/>
                </a:solidFill>
                <a:prstDash val="solid"/>
                <a:round/>
                <a:headEnd type="arrow" w="med" len="med"/>
                <a:tailEnd type="arrow"/>
              </a:ln>
              <a:effectLst/>
            </p:spPr>
          </p:cxnSp>
          <p:sp>
            <p:nvSpPr>
              <p:cNvPr id="31" name="TextBox 30"/>
              <p:cNvSpPr txBox="1"/>
              <p:nvPr/>
            </p:nvSpPr>
            <p:spPr>
              <a:xfrm>
                <a:off x="8358368" y="5941209"/>
                <a:ext cx="6206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2"/>
                    </a:solidFill>
                    <a:latin typeface="+mn-lt"/>
                  </a:rPr>
                  <a:t>Now</a:t>
                </a:r>
                <a:endParaRPr lang="en-US" dirty="0" smtClean="0">
                  <a:solidFill>
                    <a:schemeClr val="bg2"/>
                  </a:solidFill>
                  <a:latin typeface="+mn-lt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2926052" y="5202971"/>
              <a:ext cx="677189" cy="867972"/>
              <a:chOff x="5861713" y="5200283"/>
              <a:chExt cx="677189" cy="867972"/>
            </a:xfrm>
          </p:grpSpPr>
          <p:cxnSp>
            <p:nvCxnSpPr>
              <p:cNvPr id="28" name="Straight Connector 27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9" name="TextBox 28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1940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972169" y="5202971"/>
              <a:ext cx="677189" cy="867972"/>
              <a:chOff x="3438383" y="5200283"/>
              <a:chExt cx="677189" cy="867972"/>
            </a:xfrm>
          </p:grpSpPr>
          <p:cxnSp>
            <p:nvCxnSpPr>
              <p:cNvPr id="26" name="Straight Connector 25"/>
              <p:cNvCxnSpPr/>
              <p:nvPr/>
            </p:nvCxnSpPr>
            <p:spPr bwMode="auto">
              <a:xfrm flipV="1">
                <a:off x="3776977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7" name="TextBox 26"/>
              <p:cNvSpPr txBox="1"/>
              <p:nvPr/>
            </p:nvSpPr>
            <p:spPr>
              <a:xfrm>
                <a:off x="343838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1800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7695469" y="5200467"/>
              <a:ext cx="677189" cy="870476"/>
              <a:chOff x="8032346" y="5197779"/>
              <a:chExt cx="677189" cy="870476"/>
            </a:xfrm>
          </p:grpSpPr>
          <p:cxnSp>
            <p:nvCxnSpPr>
              <p:cNvPr id="24" name="Straight Connector 23"/>
              <p:cNvCxnSpPr/>
              <p:nvPr/>
            </p:nvCxnSpPr>
            <p:spPr bwMode="auto">
              <a:xfrm flipV="1">
                <a:off x="8370940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5" name="TextBox 24"/>
              <p:cNvSpPr txBox="1"/>
              <p:nvPr/>
            </p:nvSpPr>
            <p:spPr>
              <a:xfrm>
                <a:off x="8032346" y="5197779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1986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1018286" y="5202971"/>
              <a:ext cx="677189" cy="867972"/>
              <a:chOff x="1007429" y="5200283"/>
              <a:chExt cx="677189" cy="867972"/>
            </a:xfrm>
          </p:grpSpPr>
          <p:cxnSp>
            <p:nvCxnSpPr>
              <p:cNvPr id="22" name="Straight Connector 21"/>
              <p:cNvCxnSpPr/>
              <p:nvPr/>
            </p:nvCxnSpPr>
            <p:spPr bwMode="auto">
              <a:xfrm flipV="1">
                <a:off x="1346023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3" name="TextBox 22"/>
              <p:cNvSpPr txBox="1"/>
              <p:nvPr/>
            </p:nvSpPr>
            <p:spPr>
              <a:xfrm>
                <a:off x="1007429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1600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879935" y="5202971"/>
              <a:ext cx="677189" cy="867972"/>
              <a:chOff x="5861713" y="5200283"/>
              <a:chExt cx="677189" cy="867972"/>
            </a:xfrm>
          </p:grpSpPr>
          <p:cxnSp>
            <p:nvCxnSpPr>
              <p:cNvPr id="20" name="Straight Connector 19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1" name="TextBox 20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1950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833818" y="5202971"/>
              <a:ext cx="677189" cy="867972"/>
              <a:chOff x="5861713" y="5200283"/>
              <a:chExt cx="677189" cy="867972"/>
            </a:xfrm>
          </p:grpSpPr>
          <p:cxnSp>
            <p:nvCxnSpPr>
              <p:cNvPr id="18" name="Straight Connector 17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9" name="TextBox 18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1960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787701" y="5202971"/>
              <a:ext cx="677189" cy="867972"/>
              <a:chOff x="5861713" y="5200283"/>
              <a:chExt cx="677189" cy="867972"/>
            </a:xfrm>
          </p:grpSpPr>
          <p:cxnSp>
            <p:nvCxnSpPr>
              <p:cNvPr id="16" name="Straight Connector 15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7" name="TextBox 16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1968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6741584" y="5202971"/>
              <a:ext cx="677189" cy="867972"/>
              <a:chOff x="5861713" y="5200283"/>
              <a:chExt cx="677189" cy="867972"/>
            </a:xfrm>
          </p:grpSpPr>
          <p:cxnSp>
            <p:nvCxnSpPr>
              <p:cNvPr id="14" name="Straight Connector 13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" name="TextBox 14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1977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051" y="1828800"/>
            <a:ext cx="3556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77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 bwMode="auto">
          <a:xfrm>
            <a:off x="3273132" y="5200467"/>
            <a:ext cx="944385" cy="11098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1940s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ENIAC – Electronic Numerical Integrator And Computer</a:t>
            </a:r>
          </a:p>
          <a:p>
            <a:pPr lvl="1"/>
            <a:r>
              <a:rPr lang="en-US" dirty="0" smtClean="0"/>
              <a:t>1946</a:t>
            </a:r>
          </a:p>
          <a:p>
            <a:pPr lvl="1"/>
            <a:r>
              <a:rPr lang="en-US" dirty="0" smtClean="0"/>
              <a:t>First electronic general-</a:t>
            </a:r>
            <a:br>
              <a:rPr lang="en-US" dirty="0" smtClean="0"/>
            </a:br>
            <a:r>
              <a:rPr lang="en-US" dirty="0" smtClean="0"/>
              <a:t>purpose computer</a:t>
            </a:r>
          </a:p>
          <a:p>
            <a:pPr lvl="1"/>
            <a:r>
              <a:rPr lang="en-US" dirty="0" smtClean="0"/>
              <a:t>Calculated artillery firing</a:t>
            </a:r>
            <a:br>
              <a:rPr lang="en-US" dirty="0" smtClean="0"/>
            </a:br>
            <a:r>
              <a:rPr lang="en-US" dirty="0" smtClean="0"/>
              <a:t>tables</a:t>
            </a:r>
          </a:p>
          <a:p>
            <a:pPr lvl="1"/>
            <a:r>
              <a:rPr lang="en-US" dirty="0" smtClean="0"/>
              <a:t>30 tons 50 x 30 ft.</a:t>
            </a:r>
          </a:p>
          <a:p>
            <a:pPr lvl="1"/>
            <a:r>
              <a:rPr lang="en-US" dirty="0" smtClean="0"/>
              <a:t>19000 vacuum tubes</a:t>
            </a: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64861" y="5200467"/>
            <a:ext cx="8814279" cy="1079296"/>
            <a:chOff x="164861" y="5200467"/>
            <a:chExt cx="8814279" cy="1079296"/>
          </a:xfrm>
        </p:grpSpPr>
        <p:grpSp>
          <p:nvGrpSpPr>
            <p:cNvPr id="5" name="Group 4"/>
            <p:cNvGrpSpPr/>
            <p:nvPr/>
          </p:nvGrpSpPr>
          <p:grpSpPr>
            <a:xfrm>
              <a:off x="164861" y="5810950"/>
              <a:ext cx="8814279" cy="468813"/>
              <a:chOff x="164861" y="5810950"/>
              <a:chExt cx="8814279" cy="468813"/>
            </a:xfrm>
          </p:grpSpPr>
          <p:cxnSp>
            <p:nvCxnSpPr>
              <p:cNvPr id="30" name="Straight Arrow Connector 29"/>
              <p:cNvCxnSpPr/>
              <p:nvPr/>
            </p:nvCxnSpPr>
            <p:spPr bwMode="auto">
              <a:xfrm flipV="1">
                <a:off x="164861" y="5810950"/>
                <a:ext cx="8814279" cy="1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chemeClr val="bg2"/>
                </a:solidFill>
                <a:prstDash val="solid"/>
                <a:round/>
                <a:headEnd type="arrow" w="med" len="med"/>
                <a:tailEnd type="arrow"/>
              </a:ln>
              <a:effectLst/>
            </p:spPr>
          </p:cxnSp>
          <p:sp>
            <p:nvSpPr>
              <p:cNvPr id="31" name="TextBox 30"/>
              <p:cNvSpPr txBox="1"/>
              <p:nvPr/>
            </p:nvSpPr>
            <p:spPr>
              <a:xfrm>
                <a:off x="8358368" y="5941209"/>
                <a:ext cx="6206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2"/>
                    </a:solidFill>
                    <a:latin typeface="+mn-lt"/>
                  </a:rPr>
                  <a:t>Now</a:t>
                </a:r>
                <a:endParaRPr lang="en-US" dirty="0" smtClean="0">
                  <a:solidFill>
                    <a:schemeClr val="bg2"/>
                  </a:solidFill>
                  <a:latin typeface="+mn-lt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2926052" y="5202971"/>
              <a:ext cx="677189" cy="867972"/>
              <a:chOff x="5861713" y="5200283"/>
              <a:chExt cx="677189" cy="867972"/>
            </a:xfrm>
          </p:grpSpPr>
          <p:cxnSp>
            <p:nvCxnSpPr>
              <p:cNvPr id="28" name="Straight Connector 27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9" name="TextBox 28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1940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972169" y="5202971"/>
              <a:ext cx="677189" cy="867972"/>
              <a:chOff x="3438383" y="5200283"/>
              <a:chExt cx="677189" cy="867972"/>
            </a:xfrm>
          </p:grpSpPr>
          <p:cxnSp>
            <p:nvCxnSpPr>
              <p:cNvPr id="26" name="Straight Connector 25"/>
              <p:cNvCxnSpPr/>
              <p:nvPr/>
            </p:nvCxnSpPr>
            <p:spPr bwMode="auto">
              <a:xfrm flipV="1">
                <a:off x="3776977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7" name="TextBox 26"/>
              <p:cNvSpPr txBox="1"/>
              <p:nvPr/>
            </p:nvSpPr>
            <p:spPr>
              <a:xfrm>
                <a:off x="343838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1800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7695469" y="5200467"/>
              <a:ext cx="677189" cy="870476"/>
              <a:chOff x="8032346" y="5197779"/>
              <a:chExt cx="677189" cy="870476"/>
            </a:xfrm>
          </p:grpSpPr>
          <p:cxnSp>
            <p:nvCxnSpPr>
              <p:cNvPr id="24" name="Straight Connector 23"/>
              <p:cNvCxnSpPr/>
              <p:nvPr/>
            </p:nvCxnSpPr>
            <p:spPr bwMode="auto">
              <a:xfrm flipV="1">
                <a:off x="8370940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5" name="TextBox 24"/>
              <p:cNvSpPr txBox="1"/>
              <p:nvPr/>
            </p:nvSpPr>
            <p:spPr>
              <a:xfrm>
                <a:off x="8032346" y="5197779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1986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1018286" y="5202971"/>
              <a:ext cx="677189" cy="867972"/>
              <a:chOff x="1007429" y="5200283"/>
              <a:chExt cx="677189" cy="867972"/>
            </a:xfrm>
          </p:grpSpPr>
          <p:cxnSp>
            <p:nvCxnSpPr>
              <p:cNvPr id="22" name="Straight Connector 21"/>
              <p:cNvCxnSpPr/>
              <p:nvPr/>
            </p:nvCxnSpPr>
            <p:spPr bwMode="auto">
              <a:xfrm flipV="1">
                <a:off x="1346023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3" name="TextBox 22"/>
              <p:cNvSpPr txBox="1"/>
              <p:nvPr/>
            </p:nvSpPr>
            <p:spPr>
              <a:xfrm>
                <a:off x="1007429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1600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879935" y="5202971"/>
              <a:ext cx="677189" cy="867972"/>
              <a:chOff x="5861713" y="5200283"/>
              <a:chExt cx="677189" cy="867972"/>
            </a:xfrm>
          </p:grpSpPr>
          <p:cxnSp>
            <p:nvCxnSpPr>
              <p:cNvPr id="20" name="Straight Connector 19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1" name="TextBox 20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1950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833818" y="5202971"/>
              <a:ext cx="677189" cy="867972"/>
              <a:chOff x="5861713" y="5200283"/>
              <a:chExt cx="677189" cy="867972"/>
            </a:xfrm>
          </p:grpSpPr>
          <p:cxnSp>
            <p:nvCxnSpPr>
              <p:cNvPr id="18" name="Straight Connector 17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9" name="TextBox 18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1960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787701" y="5202971"/>
              <a:ext cx="677189" cy="867972"/>
              <a:chOff x="5861713" y="5200283"/>
              <a:chExt cx="677189" cy="867972"/>
            </a:xfrm>
          </p:grpSpPr>
          <p:cxnSp>
            <p:nvCxnSpPr>
              <p:cNvPr id="16" name="Straight Connector 15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7" name="TextBox 16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1968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6741584" y="5202971"/>
              <a:ext cx="677189" cy="867972"/>
              <a:chOff x="5861713" y="5200283"/>
              <a:chExt cx="677189" cy="867972"/>
            </a:xfrm>
          </p:grpSpPr>
          <p:cxnSp>
            <p:nvCxnSpPr>
              <p:cNvPr id="14" name="Straight Connector 13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" name="TextBox 14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1977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100" y="2120680"/>
            <a:ext cx="31750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098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 bwMode="auto">
          <a:xfrm>
            <a:off x="4220117" y="5200467"/>
            <a:ext cx="944385" cy="11098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1950s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Vacuum tubes</a:t>
            </a:r>
          </a:p>
          <a:p>
            <a:pPr lvl="1"/>
            <a:r>
              <a:rPr lang="en-US" dirty="0" smtClean="0"/>
              <a:t>Electronic device</a:t>
            </a:r>
          </a:p>
          <a:p>
            <a:pPr lvl="1"/>
            <a:r>
              <a:rPr lang="en-US" dirty="0" smtClean="0"/>
              <a:t>Glass or steel vacuum </a:t>
            </a:r>
            <a:br>
              <a:rPr lang="en-US" dirty="0" smtClean="0"/>
            </a:br>
            <a:r>
              <a:rPr lang="en-US" dirty="0" smtClean="0"/>
              <a:t>envelop around electrodes</a:t>
            </a:r>
          </a:p>
          <a:p>
            <a:pPr lvl="1"/>
            <a:r>
              <a:rPr lang="en-US" dirty="0" smtClean="0"/>
              <a:t>Uses a heating element</a:t>
            </a:r>
          </a:p>
          <a:p>
            <a:pPr lvl="1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64861" y="5200467"/>
            <a:ext cx="8814279" cy="1079296"/>
            <a:chOff x="164861" y="5200467"/>
            <a:chExt cx="8814279" cy="1079296"/>
          </a:xfrm>
        </p:grpSpPr>
        <p:grpSp>
          <p:nvGrpSpPr>
            <p:cNvPr id="5" name="Group 4"/>
            <p:cNvGrpSpPr/>
            <p:nvPr/>
          </p:nvGrpSpPr>
          <p:grpSpPr>
            <a:xfrm>
              <a:off x="164861" y="5810950"/>
              <a:ext cx="8814279" cy="468813"/>
              <a:chOff x="164861" y="5810950"/>
              <a:chExt cx="8814279" cy="468813"/>
            </a:xfrm>
          </p:grpSpPr>
          <p:cxnSp>
            <p:nvCxnSpPr>
              <p:cNvPr id="30" name="Straight Arrow Connector 29"/>
              <p:cNvCxnSpPr/>
              <p:nvPr/>
            </p:nvCxnSpPr>
            <p:spPr bwMode="auto">
              <a:xfrm flipV="1">
                <a:off x="164861" y="5810950"/>
                <a:ext cx="8814279" cy="1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chemeClr val="bg2"/>
                </a:solidFill>
                <a:prstDash val="solid"/>
                <a:round/>
                <a:headEnd type="arrow" w="med" len="med"/>
                <a:tailEnd type="arrow"/>
              </a:ln>
              <a:effectLst/>
            </p:spPr>
          </p:cxnSp>
          <p:sp>
            <p:nvSpPr>
              <p:cNvPr id="31" name="TextBox 30"/>
              <p:cNvSpPr txBox="1"/>
              <p:nvPr/>
            </p:nvSpPr>
            <p:spPr>
              <a:xfrm>
                <a:off x="8358368" y="5941209"/>
                <a:ext cx="6206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2"/>
                    </a:solidFill>
                    <a:latin typeface="+mn-lt"/>
                  </a:rPr>
                  <a:t>Now</a:t>
                </a:r>
                <a:endParaRPr lang="en-US" dirty="0" smtClean="0">
                  <a:solidFill>
                    <a:schemeClr val="bg2"/>
                  </a:solidFill>
                  <a:latin typeface="+mn-lt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2926052" y="5202971"/>
              <a:ext cx="677189" cy="867972"/>
              <a:chOff x="5861713" y="5200283"/>
              <a:chExt cx="677189" cy="867972"/>
            </a:xfrm>
          </p:grpSpPr>
          <p:cxnSp>
            <p:nvCxnSpPr>
              <p:cNvPr id="28" name="Straight Connector 27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9" name="TextBox 28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1940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972169" y="5202971"/>
              <a:ext cx="677189" cy="867972"/>
              <a:chOff x="3438383" y="5200283"/>
              <a:chExt cx="677189" cy="867972"/>
            </a:xfrm>
          </p:grpSpPr>
          <p:cxnSp>
            <p:nvCxnSpPr>
              <p:cNvPr id="26" name="Straight Connector 25"/>
              <p:cNvCxnSpPr/>
              <p:nvPr/>
            </p:nvCxnSpPr>
            <p:spPr bwMode="auto">
              <a:xfrm flipV="1">
                <a:off x="3776977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7" name="TextBox 26"/>
              <p:cNvSpPr txBox="1"/>
              <p:nvPr/>
            </p:nvSpPr>
            <p:spPr>
              <a:xfrm>
                <a:off x="343838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1800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7695469" y="5200467"/>
              <a:ext cx="677189" cy="870476"/>
              <a:chOff x="8032346" y="5197779"/>
              <a:chExt cx="677189" cy="870476"/>
            </a:xfrm>
          </p:grpSpPr>
          <p:cxnSp>
            <p:nvCxnSpPr>
              <p:cNvPr id="24" name="Straight Connector 23"/>
              <p:cNvCxnSpPr/>
              <p:nvPr/>
            </p:nvCxnSpPr>
            <p:spPr bwMode="auto">
              <a:xfrm flipV="1">
                <a:off x="8370940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5" name="TextBox 24"/>
              <p:cNvSpPr txBox="1"/>
              <p:nvPr/>
            </p:nvSpPr>
            <p:spPr>
              <a:xfrm>
                <a:off x="8032346" y="5197779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1986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1018286" y="5202971"/>
              <a:ext cx="677189" cy="867972"/>
              <a:chOff x="1007429" y="5200283"/>
              <a:chExt cx="677189" cy="867972"/>
            </a:xfrm>
          </p:grpSpPr>
          <p:cxnSp>
            <p:nvCxnSpPr>
              <p:cNvPr id="22" name="Straight Connector 21"/>
              <p:cNvCxnSpPr/>
              <p:nvPr/>
            </p:nvCxnSpPr>
            <p:spPr bwMode="auto">
              <a:xfrm flipV="1">
                <a:off x="1346023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3" name="TextBox 22"/>
              <p:cNvSpPr txBox="1"/>
              <p:nvPr/>
            </p:nvSpPr>
            <p:spPr>
              <a:xfrm>
                <a:off x="1007429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1600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879935" y="5202971"/>
              <a:ext cx="677189" cy="867972"/>
              <a:chOff x="5861713" y="5200283"/>
              <a:chExt cx="677189" cy="867972"/>
            </a:xfrm>
          </p:grpSpPr>
          <p:cxnSp>
            <p:nvCxnSpPr>
              <p:cNvPr id="20" name="Straight Connector 19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1" name="TextBox 20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1950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833818" y="5202971"/>
              <a:ext cx="677189" cy="867972"/>
              <a:chOff x="5861713" y="5200283"/>
              <a:chExt cx="677189" cy="867972"/>
            </a:xfrm>
          </p:grpSpPr>
          <p:cxnSp>
            <p:nvCxnSpPr>
              <p:cNvPr id="18" name="Straight Connector 17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9" name="TextBox 18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1960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787701" y="5202971"/>
              <a:ext cx="677189" cy="867972"/>
              <a:chOff x="5861713" y="5200283"/>
              <a:chExt cx="677189" cy="867972"/>
            </a:xfrm>
          </p:grpSpPr>
          <p:cxnSp>
            <p:nvCxnSpPr>
              <p:cNvPr id="16" name="Straight Connector 15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7" name="TextBox 16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1968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6741584" y="5202971"/>
              <a:ext cx="677189" cy="867972"/>
              <a:chOff x="5861713" y="5200283"/>
              <a:chExt cx="677189" cy="867972"/>
            </a:xfrm>
          </p:grpSpPr>
          <p:cxnSp>
            <p:nvCxnSpPr>
              <p:cNvPr id="14" name="Straight Connector 13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" name="TextBox 14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1977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1143000"/>
            <a:ext cx="27940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448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 bwMode="auto">
          <a:xfrm>
            <a:off x="4220117" y="5200467"/>
            <a:ext cx="944385" cy="11098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1950s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UNIVAC – </a:t>
            </a:r>
            <a:r>
              <a:rPr lang="en-US" dirty="0" err="1" smtClean="0"/>
              <a:t>UNIVersal</a:t>
            </a:r>
            <a:r>
              <a:rPr lang="en-US" dirty="0" smtClean="0"/>
              <a:t> Automatic</a:t>
            </a:r>
            <a:br>
              <a:rPr lang="en-US" dirty="0" smtClean="0"/>
            </a:br>
            <a:r>
              <a:rPr lang="en-US" dirty="0" smtClean="0"/>
              <a:t>Computer</a:t>
            </a:r>
          </a:p>
          <a:p>
            <a:pPr lvl="1"/>
            <a:r>
              <a:rPr lang="en-US" dirty="0" smtClean="0"/>
              <a:t>First commercially successful</a:t>
            </a:r>
            <a:br>
              <a:rPr lang="en-US" dirty="0" smtClean="0"/>
            </a:br>
            <a:r>
              <a:rPr lang="en-US" dirty="0" smtClean="0"/>
              <a:t>computer</a:t>
            </a:r>
          </a:p>
          <a:p>
            <a:pPr lvl="1"/>
            <a:r>
              <a:rPr lang="en-US" dirty="0" smtClean="0"/>
              <a:t>Punch Cards</a:t>
            </a:r>
          </a:p>
          <a:p>
            <a:pPr lvl="1"/>
            <a:r>
              <a:rPr lang="en-US" dirty="0" smtClean="0"/>
              <a:t>Magnetic Tape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64861" y="5200467"/>
            <a:ext cx="8814279" cy="1079296"/>
            <a:chOff x="164861" y="5200467"/>
            <a:chExt cx="8814279" cy="1079296"/>
          </a:xfrm>
        </p:grpSpPr>
        <p:grpSp>
          <p:nvGrpSpPr>
            <p:cNvPr id="5" name="Group 4"/>
            <p:cNvGrpSpPr/>
            <p:nvPr/>
          </p:nvGrpSpPr>
          <p:grpSpPr>
            <a:xfrm>
              <a:off x="164861" y="5810950"/>
              <a:ext cx="8814279" cy="468813"/>
              <a:chOff x="164861" y="5810950"/>
              <a:chExt cx="8814279" cy="468813"/>
            </a:xfrm>
          </p:grpSpPr>
          <p:cxnSp>
            <p:nvCxnSpPr>
              <p:cNvPr id="30" name="Straight Arrow Connector 29"/>
              <p:cNvCxnSpPr/>
              <p:nvPr/>
            </p:nvCxnSpPr>
            <p:spPr bwMode="auto">
              <a:xfrm flipV="1">
                <a:off x="164861" y="5810950"/>
                <a:ext cx="8814279" cy="1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chemeClr val="bg2"/>
                </a:solidFill>
                <a:prstDash val="solid"/>
                <a:round/>
                <a:headEnd type="arrow" w="med" len="med"/>
                <a:tailEnd type="arrow"/>
              </a:ln>
              <a:effectLst/>
            </p:spPr>
          </p:cxnSp>
          <p:sp>
            <p:nvSpPr>
              <p:cNvPr id="31" name="TextBox 30"/>
              <p:cNvSpPr txBox="1"/>
              <p:nvPr/>
            </p:nvSpPr>
            <p:spPr>
              <a:xfrm>
                <a:off x="8358368" y="5941209"/>
                <a:ext cx="6206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2"/>
                    </a:solidFill>
                    <a:latin typeface="+mn-lt"/>
                  </a:rPr>
                  <a:t>Now</a:t>
                </a:r>
                <a:endParaRPr lang="en-US" dirty="0" smtClean="0">
                  <a:solidFill>
                    <a:schemeClr val="bg2"/>
                  </a:solidFill>
                  <a:latin typeface="+mn-lt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2926052" y="5202971"/>
              <a:ext cx="677189" cy="867972"/>
              <a:chOff x="5861713" y="5200283"/>
              <a:chExt cx="677189" cy="867972"/>
            </a:xfrm>
          </p:grpSpPr>
          <p:cxnSp>
            <p:nvCxnSpPr>
              <p:cNvPr id="28" name="Straight Connector 27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9" name="TextBox 28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1940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972169" y="5202971"/>
              <a:ext cx="677189" cy="867972"/>
              <a:chOff x="3438383" y="5200283"/>
              <a:chExt cx="677189" cy="867972"/>
            </a:xfrm>
          </p:grpSpPr>
          <p:cxnSp>
            <p:nvCxnSpPr>
              <p:cNvPr id="26" name="Straight Connector 25"/>
              <p:cNvCxnSpPr/>
              <p:nvPr/>
            </p:nvCxnSpPr>
            <p:spPr bwMode="auto">
              <a:xfrm flipV="1">
                <a:off x="3776977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7" name="TextBox 26"/>
              <p:cNvSpPr txBox="1"/>
              <p:nvPr/>
            </p:nvSpPr>
            <p:spPr>
              <a:xfrm>
                <a:off x="343838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1800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7695469" y="5200467"/>
              <a:ext cx="677189" cy="870476"/>
              <a:chOff x="8032346" y="5197779"/>
              <a:chExt cx="677189" cy="870476"/>
            </a:xfrm>
          </p:grpSpPr>
          <p:cxnSp>
            <p:nvCxnSpPr>
              <p:cNvPr id="24" name="Straight Connector 23"/>
              <p:cNvCxnSpPr/>
              <p:nvPr/>
            </p:nvCxnSpPr>
            <p:spPr bwMode="auto">
              <a:xfrm flipV="1">
                <a:off x="8370940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5" name="TextBox 24"/>
              <p:cNvSpPr txBox="1"/>
              <p:nvPr/>
            </p:nvSpPr>
            <p:spPr>
              <a:xfrm>
                <a:off x="8032346" y="5197779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1986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1018286" y="5202971"/>
              <a:ext cx="677189" cy="867972"/>
              <a:chOff x="1007429" y="5200283"/>
              <a:chExt cx="677189" cy="867972"/>
            </a:xfrm>
          </p:grpSpPr>
          <p:cxnSp>
            <p:nvCxnSpPr>
              <p:cNvPr id="22" name="Straight Connector 21"/>
              <p:cNvCxnSpPr/>
              <p:nvPr/>
            </p:nvCxnSpPr>
            <p:spPr bwMode="auto">
              <a:xfrm flipV="1">
                <a:off x="1346023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3" name="TextBox 22"/>
              <p:cNvSpPr txBox="1"/>
              <p:nvPr/>
            </p:nvSpPr>
            <p:spPr>
              <a:xfrm>
                <a:off x="1007429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1600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879935" y="5202971"/>
              <a:ext cx="677189" cy="867972"/>
              <a:chOff x="5861713" y="5200283"/>
              <a:chExt cx="677189" cy="867972"/>
            </a:xfrm>
          </p:grpSpPr>
          <p:cxnSp>
            <p:nvCxnSpPr>
              <p:cNvPr id="20" name="Straight Connector 19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1" name="TextBox 20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1950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833818" y="5202971"/>
              <a:ext cx="677189" cy="867972"/>
              <a:chOff x="5861713" y="5200283"/>
              <a:chExt cx="677189" cy="867972"/>
            </a:xfrm>
          </p:grpSpPr>
          <p:cxnSp>
            <p:nvCxnSpPr>
              <p:cNvPr id="18" name="Straight Connector 17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9" name="TextBox 18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1960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787701" y="5202971"/>
              <a:ext cx="677189" cy="867972"/>
              <a:chOff x="5861713" y="5200283"/>
              <a:chExt cx="677189" cy="867972"/>
            </a:xfrm>
          </p:grpSpPr>
          <p:cxnSp>
            <p:nvCxnSpPr>
              <p:cNvPr id="16" name="Straight Connector 15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7" name="TextBox 16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1968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6741584" y="5202971"/>
              <a:ext cx="677189" cy="867972"/>
              <a:chOff x="5861713" y="5200283"/>
              <a:chExt cx="677189" cy="867972"/>
            </a:xfrm>
          </p:grpSpPr>
          <p:cxnSp>
            <p:nvCxnSpPr>
              <p:cNvPr id="14" name="Straight Connector 13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" name="TextBox 14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1977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852" y="1294768"/>
            <a:ext cx="3175000" cy="24638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656" y="2689062"/>
            <a:ext cx="2794000" cy="13462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049" y="3758568"/>
            <a:ext cx="2742617" cy="137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222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 bwMode="auto">
          <a:xfrm>
            <a:off x="5176188" y="5200467"/>
            <a:ext cx="944385" cy="11098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1960s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Transistors</a:t>
            </a:r>
          </a:p>
          <a:p>
            <a:pPr lvl="1"/>
            <a:r>
              <a:rPr lang="en-US" dirty="0" smtClean="0"/>
              <a:t>Smaller, reduced cost</a:t>
            </a:r>
            <a:br>
              <a:rPr lang="en-US" dirty="0" smtClean="0"/>
            </a:br>
            <a:r>
              <a:rPr lang="en-US" dirty="0" smtClean="0"/>
              <a:t>more reliable than</a:t>
            </a:r>
            <a:br>
              <a:rPr lang="en-US" dirty="0" smtClean="0"/>
            </a:br>
            <a:r>
              <a:rPr lang="en-US" dirty="0" smtClean="0"/>
              <a:t>Vacuum tubes</a:t>
            </a:r>
          </a:p>
          <a:p>
            <a:pPr lvl="1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64861" y="5200467"/>
            <a:ext cx="8814279" cy="1079296"/>
            <a:chOff x="164861" y="5200467"/>
            <a:chExt cx="8814279" cy="1079296"/>
          </a:xfrm>
        </p:grpSpPr>
        <p:grpSp>
          <p:nvGrpSpPr>
            <p:cNvPr id="5" name="Group 4"/>
            <p:cNvGrpSpPr/>
            <p:nvPr/>
          </p:nvGrpSpPr>
          <p:grpSpPr>
            <a:xfrm>
              <a:off x="164861" y="5810950"/>
              <a:ext cx="8814279" cy="468813"/>
              <a:chOff x="164861" y="5810950"/>
              <a:chExt cx="8814279" cy="468813"/>
            </a:xfrm>
          </p:grpSpPr>
          <p:cxnSp>
            <p:nvCxnSpPr>
              <p:cNvPr id="30" name="Straight Arrow Connector 29"/>
              <p:cNvCxnSpPr/>
              <p:nvPr/>
            </p:nvCxnSpPr>
            <p:spPr bwMode="auto">
              <a:xfrm flipV="1">
                <a:off x="164861" y="5810950"/>
                <a:ext cx="8814279" cy="1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chemeClr val="bg2"/>
                </a:solidFill>
                <a:prstDash val="solid"/>
                <a:round/>
                <a:headEnd type="arrow" w="med" len="med"/>
                <a:tailEnd type="arrow"/>
              </a:ln>
              <a:effectLst/>
            </p:spPr>
          </p:cxnSp>
          <p:sp>
            <p:nvSpPr>
              <p:cNvPr id="31" name="TextBox 30"/>
              <p:cNvSpPr txBox="1"/>
              <p:nvPr/>
            </p:nvSpPr>
            <p:spPr>
              <a:xfrm>
                <a:off x="8358368" y="5941209"/>
                <a:ext cx="6206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2"/>
                    </a:solidFill>
                    <a:latin typeface="+mn-lt"/>
                  </a:rPr>
                  <a:t>Now</a:t>
                </a:r>
                <a:endParaRPr lang="en-US" dirty="0" smtClean="0">
                  <a:solidFill>
                    <a:schemeClr val="bg2"/>
                  </a:solidFill>
                  <a:latin typeface="+mn-lt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2926052" y="5202971"/>
              <a:ext cx="677189" cy="867972"/>
              <a:chOff x="5861713" y="5200283"/>
              <a:chExt cx="677189" cy="867972"/>
            </a:xfrm>
          </p:grpSpPr>
          <p:cxnSp>
            <p:nvCxnSpPr>
              <p:cNvPr id="28" name="Straight Connector 27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9" name="TextBox 28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1940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972169" y="5202971"/>
              <a:ext cx="677189" cy="867972"/>
              <a:chOff x="3438383" y="5200283"/>
              <a:chExt cx="677189" cy="867972"/>
            </a:xfrm>
          </p:grpSpPr>
          <p:cxnSp>
            <p:nvCxnSpPr>
              <p:cNvPr id="26" name="Straight Connector 25"/>
              <p:cNvCxnSpPr/>
              <p:nvPr/>
            </p:nvCxnSpPr>
            <p:spPr bwMode="auto">
              <a:xfrm flipV="1">
                <a:off x="3776977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7" name="TextBox 26"/>
              <p:cNvSpPr txBox="1"/>
              <p:nvPr/>
            </p:nvSpPr>
            <p:spPr>
              <a:xfrm>
                <a:off x="343838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1800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7695469" y="5200467"/>
              <a:ext cx="677189" cy="870476"/>
              <a:chOff x="8032346" y="5197779"/>
              <a:chExt cx="677189" cy="870476"/>
            </a:xfrm>
          </p:grpSpPr>
          <p:cxnSp>
            <p:nvCxnSpPr>
              <p:cNvPr id="24" name="Straight Connector 23"/>
              <p:cNvCxnSpPr/>
              <p:nvPr/>
            </p:nvCxnSpPr>
            <p:spPr bwMode="auto">
              <a:xfrm flipV="1">
                <a:off x="8370940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5" name="TextBox 24"/>
              <p:cNvSpPr txBox="1"/>
              <p:nvPr/>
            </p:nvSpPr>
            <p:spPr>
              <a:xfrm>
                <a:off x="8032346" y="5197779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1986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1018286" y="5202971"/>
              <a:ext cx="677189" cy="867972"/>
              <a:chOff x="1007429" y="5200283"/>
              <a:chExt cx="677189" cy="867972"/>
            </a:xfrm>
          </p:grpSpPr>
          <p:cxnSp>
            <p:nvCxnSpPr>
              <p:cNvPr id="22" name="Straight Connector 21"/>
              <p:cNvCxnSpPr/>
              <p:nvPr/>
            </p:nvCxnSpPr>
            <p:spPr bwMode="auto">
              <a:xfrm flipV="1">
                <a:off x="1346023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3" name="TextBox 22"/>
              <p:cNvSpPr txBox="1"/>
              <p:nvPr/>
            </p:nvSpPr>
            <p:spPr>
              <a:xfrm>
                <a:off x="1007429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1600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879935" y="5202971"/>
              <a:ext cx="677189" cy="867972"/>
              <a:chOff x="5861713" y="5200283"/>
              <a:chExt cx="677189" cy="867972"/>
            </a:xfrm>
          </p:grpSpPr>
          <p:cxnSp>
            <p:nvCxnSpPr>
              <p:cNvPr id="20" name="Straight Connector 19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1" name="TextBox 20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1950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833818" y="5202971"/>
              <a:ext cx="677189" cy="867972"/>
              <a:chOff x="5861713" y="5200283"/>
              <a:chExt cx="677189" cy="867972"/>
            </a:xfrm>
          </p:grpSpPr>
          <p:cxnSp>
            <p:nvCxnSpPr>
              <p:cNvPr id="18" name="Straight Connector 17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9" name="TextBox 18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1960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787701" y="5202971"/>
              <a:ext cx="677189" cy="867972"/>
              <a:chOff x="5861713" y="5200283"/>
              <a:chExt cx="677189" cy="867972"/>
            </a:xfrm>
          </p:grpSpPr>
          <p:cxnSp>
            <p:nvCxnSpPr>
              <p:cNvPr id="16" name="Straight Connector 15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7" name="TextBox 16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1968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6741584" y="5202971"/>
              <a:ext cx="677189" cy="867972"/>
              <a:chOff x="5861713" y="5200283"/>
              <a:chExt cx="677189" cy="867972"/>
            </a:xfrm>
          </p:grpSpPr>
          <p:cxnSp>
            <p:nvCxnSpPr>
              <p:cNvPr id="14" name="Straight Connector 13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" name="TextBox 14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1977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921" y="1564150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00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 bwMode="auto">
          <a:xfrm>
            <a:off x="6145294" y="5232679"/>
            <a:ext cx="944385" cy="11098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1970s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Integrated Circuits (ICs)</a:t>
            </a:r>
          </a:p>
          <a:p>
            <a:pPr lvl="1"/>
            <a:r>
              <a:rPr lang="en-US" dirty="0" smtClean="0"/>
              <a:t>Intel 4004</a:t>
            </a:r>
          </a:p>
          <a:p>
            <a:pPr lvl="1"/>
            <a:r>
              <a:rPr lang="en-US" dirty="0" smtClean="0"/>
              <a:t>DEC PDP-8</a:t>
            </a:r>
          </a:p>
          <a:p>
            <a:pPr lvl="1"/>
            <a:r>
              <a:rPr lang="en-US" dirty="0" smtClean="0"/>
              <a:t>Cray 1</a:t>
            </a:r>
          </a:p>
          <a:p>
            <a:pPr lvl="2"/>
            <a:r>
              <a:rPr lang="en-US" dirty="0" smtClean="0"/>
              <a:t>75MHz, 64-bit, 160 </a:t>
            </a:r>
            <a:r>
              <a:rPr lang="en-US" dirty="0" err="1" smtClean="0"/>
              <a:t>Mflops</a:t>
            </a:r>
            <a:endParaRPr lang="en-US" dirty="0" smtClean="0"/>
          </a:p>
          <a:p>
            <a:pPr lvl="1"/>
            <a:r>
              <a:rPr lang="en-US" dirty="0" smtClean="0"/>
              <a:t>Apple I</a:t>
            </a:r>
          </a:p>
          <a:p>
            <a:pPr lvl="1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64861" y="5200467"/>
            <a:ext cx="8814279" cy="1079296"/>
            <a:chOff x="164861" y="5200467"/>
            <a:chExt cx="8814279" cy="1079296"/>
          </a:xfrm>
        </p:grpSpPr>
        <p:grpSp>
          <p:nvGrpSpPr>
            <p:cNvPr id="5" name="Group 4"/>
            <p:cNvGrpSpPr/>
            <p:nvPr/>
          </p:nvGrpSpPr>
          <p:grpSpPr>
            <a:xfrm>
              <a:off x="164861" y="5810950"/>
              <a:ext cx="8814279" cy="468813"/>
              <a:chOff x="164861" y="5810950"/>
              <a:chExt cx="8814279" cy="468813"/>
            </a:xfrm>
          </p:grpSpPr>
          <p:cxnSp>
            <p:nvCxnSpPr>
              <p:cNvPr id="30" name="Straight Arrow Connector 29"/>
              <p:cNvCxnSpPr/>
              <p:nvPr/>
            </p:nvCxnSpPr>
            <p:spPr bwMode="auto">
              <a:xfrm flipV="1">
                <a:off x="164861" y="5810950"/>
                <a:ext cx="8814279" cy="1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chemeClr val="bg2"/>
                </a:solidFill>
                <a:prstDash val="solid"/>
                <a:round/>
                <a:headEnd type="arrow" w="med" len="med"/>
                <a:tailEnd type="arrow"/>
              </a:ln>
              <a:effectLst/>
            </p:spPr>
          </p:cxnSp>
          <p:sp>
            <p:nvSpPr>
              <p:cNvPr id="31" name="TextBox 30"/>
              <p:cNvSpPr txBox="1"/>
              <p:nvPr/>
            </p:nvSpPr>
            <p:spPr>
              <a:xfrm>
                <a:off x="8358368" y="5941209"/>
                <a:ext cx="6206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2"/>
                    </a:solidFill>
                    <a:latin typeface="+mn-lt"/>
                  </a:rPr>
                  <a:t>Now</a:t>
                </a:r>
                <a:endParaRPr lang="en-US" dirty="0" smtClean="0">
                  <a:solidFill>
                    <a:schemeClr val="bg2"/>
                  </a:solidFill>
                  <a:latin typeface="+mn-lt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2926052" y="5202971"/>
              <a:ext cx="677189" cy="867972"/>
              <a:chOff x="5861713" y="5200283"/>
              <a:chExt cx="677189" cy="867972"/>
            </a:xfrm>
          </p:grpSpPr>
          <p:cxnSp>
            <p:nvCxnSpPr>
              <p:cNvPr id="28" name="Straight Connector 27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9" name="TextBox 28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1940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972169" y="5202971"/>
              <a:ext cx="677189" cy="867972"/>
              <a:chOff x="3438383" y="5200283"/>
              <a:chExt cx="677189" cy="867972"/>
            </a:xfrm>
          </p:grpSpPr>
          <p:cxnSp>
            <p:nvCxnSpPr>
              <p:cNvPr id="26" name="Straight Connector 25"/>
              <p:cNvCxnSpPr/>
              <p:nvPr/>
            </p:nvCxnSpPr>
            <p:spPr bwMode="auto">
              <a:xfrm flipV="1">
                <a:off x="3776977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7" name="TextBox 26"/>
              <p:cNvSpPr txBox="1"/>
              <p:nvPr/>
            </p:nvSpPr>
            <p:spPr>
              <a:xfrm>
                <a:off x="343838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1800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7695469" y="5200467"/>
              <a:ext cx="677189" cy="870476"/>
              <a:chOff x="8032346" y="5197779"/>
              <a:chExt cx="677189" cy="870476"/>
            </a:xfrm>
          </p:grpSpPr>
          <p:cxnSp>
            <p:nvCxnSpPr>
              <p:cNvPr id="24" name="Straight Connector 23"/>
              <p:cNvCxnSpPr/>
              <p:nvPr/>
            </p:nvCxnSpPr>
            <p:spPr bwMode="auto">
              <a:xfrm flipV="1">
                <a:off x="8370940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5" name="TextBox 24"/>
              <p:cNvSpPr txBox="1"/>
              <p:nvPr/>
            </p:nvSpPr>
            <p:spPr>
              <a:xfrm>
                <a:off x="8032346" y="5197779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1986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1018286" y="5202971"/>
              <a:ext cx="677189" cy="867972"/>
              <a:chOff x="1007429" y="5200283"/>
              <a:chExt cx="677189" cy="867972"/>
            </a:xfrm>
          </p:grpSpPr>
          <p:cxnSp>
            <p:nvCxnSpPr>
              <p:cNvPr id="22" name="Straight Connector 21"/>
              <p:cNvCxnSpPr/>
              <p:nvPr/>
            </p:nvCxnSpPr>
            <p:spPr bwMode="auto">
              <a:xfrm flipV="1">
                <a:off x="1346023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3" name="TextBox 22"/>
              <p:cNvSpPr txBox="1"/>
              <p:nvPr/>
            </p:nvSpPr>
            <p:spPr>
              <a:xfrm>
                <a:off x="1007429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1600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879935" y="5202971"/>
              <a:ext cx="677189" cy="867972"/>
              <a:chOff x="5861713" y="5200283"/>
              <a:chExt cx="677189" cy="867972"/>
            </a:xfrm>
          </p:grpSpPr>
          <p:cxnSp>
            <p:nvCxnSpPr>
              <p:cNvPr id="20" name="Straight Connector 19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1" name="TextBox 20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1950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833818" y="5202971"/>
              <a:ext cx="677189" cy="867972"/>
              <a:chOff x="5861713" y="5200283"/>
              <a:chExt cx="677189" cy="867972"/>
            </a:xfrm>
          </p:grpSpPr>
          <p:cxnSp>
            <p:nvCxnSpPr>
              <p:cNvPr id="18" name="Straight Connector 17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9" name="TextBox 18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1960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787701" y="5202971"/>
              <a:ext cx="677189" cy="867972"/>
              <a:chOff x="5861713" y="5200283"/>
              <a:chExt cx="677189" cy="867972"/>
            </a:xfrm>
          </p:grpSpPr>
          <p:cxnSp>
            <p:nvCxnSpPr>
              <p:cNvPr id="16" name="Straight Connector 15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7" name="TextBox 16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1968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6741584" y="5202971"/>
              <a:ext cx="677189" cy="867972"/>
              <a:chOff x="5861713" y="5200283"/>
              <a:chExt cx="677189" cy="867972"/>
            </a:xfrm>
          </p:grpSpPr>
          <p:cxnSp>
            <p:nvCxnSpPr>
              <p:cNvPr id="14" name="Straight Connector 13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" name="TextBox 14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1977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268" y="1350468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79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 bwMode="auto">
          <a:xfrm>
            <a:off x="7089679" y="5202971"/>
            <a:ext cx="944385" cy="11098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1980s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Scale Integration (LSI)</a:t>
            </a:r>
          </a:p>
          <a:p>
            <a:pPr lvl="1"/>
            <a:r>
              <a:rPr lang="en-US" dirty="0" smtClean="0"/>
              <a:t>Workstations</a:t>
            </a:r>
          </a:p>
          <a:p>
            <a:pPr lvl="1"/>
            <a:r>
              <a:rPr lang="en-US" dirty="0" smtClean="0"/>
              <a:t>IBM PCs</a:t>
            </a:r>
          </a:p>
          <a:p>
            <a:pPr lvl="1"/>
            <a:r>
              <a:rPr lang="en-US" dirty="0" smtClean="0"/>
              <a:t>Apple Macintosh 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64861" y="5200467"/>
            <a:ext cx="8814279" cy="1079296"/>
            <a:chOff x="164861" y="5200467"/>
            <a:chExt cx="8814279" cy="1079296"/>
          </a:xfrm>
        </p:grpSpPr>
        <p:grpSp>
          <p:nvGrpSpPr>
            <p:cNvPr id="5" name="Group 4"/>
            <p:cNvGrpSpPr/>
            <p:nvPr/>
          </p:nvGrpSpPr>
          <p:grpSpPr>
            <a:xfrm>
              <a:off x="164861" y="5810950"/>
              <a:ext cx="8814279" cy="468813"/>
              <a:chOff x="164861" y="5810950"/>
              <a:chExt cx="8814279" cy="468813"/>
            </a:xfrm>
          </p:grpSpPr>
          <p:cxnSp>
            <p:nvCxnSpPr>
              <p:cNvPr id="30" name="Straight Arrow Connector 29"/>
              <p:cNvCxnSpPr/>
              <p:nvPr/>
            </p:nvCxnSpPr>
            <p:spPr bwMode="auto">
              <a:xfrm flipV="1">
                <a:off x="164861" y="5810950"/>
                <a:ext cx="8814279" cy="1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chemeClr val="bg2"/>
                </a:solidFill>
                <a:prstDash val="solid"/>
                <a:round/>
                <a:headEnd type="arrow" w="med" len="med"/>
                <a:tailEnd type="arrow"/>
              </a:ln>
              <a:effectLst/>
            </p:spPr>
          </p:cxnSp>
          <p:sp>
            <p:nvSpPr>
              <p:cNvPr id="31" name="TextBox 30"/>
              <p:cNvSpPr txBox="1"/>
              <p:nvPr/>
            </p:nvSpPr>
            <p:spPr>
              <a:xfrm>
                <a:off x="8358368" y="5941209"/>
                <a:ext cx="6206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2"/>
                    </a:solidFill>
                    <a:latin typeface="+mn-lt"/>
                  </a:rPr>
                  <a:t>Now</a:t>
                </a:r>
                <a:endParaRPr lang="en-US" dirty="0" smtClean="0">
                  <a:solidFill>
                    <a:schemeClr val="bg2"/>
                  </a:solidFill>
                  <a:latin typeface="+mn-lt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2926052" y="5202971"/>
              <a:ext cx="677189" cy="867972"/>
              <a:chOff x="5861713" y="5200283"/>
              <a:chExt cx="677189" cy="867972"/>
            </a:xfrm>
          </p:grpSpPr>
          <p:cxnSp>
            <p:nvCxnSpPr>
              <p:cNvPr id="28" name="Straight Connector 27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9" name="TextBox 28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1940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972169" y="5202971"/>
              <a:ext cx="677189" cy="867972"/>
              <a:chOff x="3438383" y="5200283"/>
              <a:chExt cx="677189" cy="867972"/>
            </a:xfrm>
          </p:grpSpPr>
          <p:cxnSp>
            <p:nvCxnSpPr>
              <p:cNvPr id="26" name="Straight Connector 25"/>
              <p:cNvCxnSpPr/>
              <p:nvPr/>
            </p:nvCxnSpPr>
            <p:spPr bwMode="auto">
              <a:xfrm flipV="1">
                <a:off x="3776977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7" name="TextBox 26"/>
              <p:cNvSpPr txBox="1"/>
              <p:nvPr/>
            </p:nvSpPr>
            <p:spPr>
              <a:xfrm>
                <a:off x="343838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1800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7695469" y="5200467"/>
              <a:ext cx="677189" cy="870476"/>
              <a:chOff x="8032346" y="5197779"/>
              <a:chExt cx="677189" cy="870476"/>
            </a:xfrm>
          </p:grpSpPr>
          <p:cxnSp>
            <p:nvCxnSpPr>
              <p:cNvPr id="24" name="Straight Connector 23"/>
              <p:cNvCxnSpPr/>
              <p:nvPr/>
            </p:nvCxnSpPr>
            <p:spPr bwMode="auto">
              <a:xfrm flipV="1">
                <a:off x="8370940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5" name="TextBox 24"/>
              <p:cNvSpPr txBox="1"/>
              <p:nvPr/>
            </p:nvSpPr>
            <p:spPr>
              <a:xfrm>
                <a:off x="8032346" y="5197779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1986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1018286" y="5202971"/>
              <a:ext cx="677189" cy="867972"/>
              <a:chOff x="1007429" y="5200283"/>
              <a:chExt cx="677189" cy="867972"/>
            </a:xfrm>
          </p:grpSpPr>
          <p:cxnSp>
            <p:nvCxnSpPr>
              <p:cNvPr id="22" name="Straight Connector 21"/>
              <p:cNvCxnSpPr/>
              <p:nvPr/>
            </p:nvCxnSpPr>
            <p:spPr bwMode="auto">
              <a:xfrm flipV="1">
                <a:off x="1346023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3" name="TextBox 22"/>
              <p:cNvSpPr txBox="1"/>
              <p:nvPr/>
            </p:nvSpPr>
            <p:spPr>
              <a:xfrm>
                <a:off x="1007429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1600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879935" y="5202971"/>
              <a:ext cx="677189" cy="867972"/>
              <a:chOff x="5861713" y="5200283"/>
              <a:chExt cx="677189" cy="867972"/>
            </a:xfrm>
          </p:grpSpPr>
          <p:cxnSp>
            <p:nvCxnSpPr>
              <p:cNvPr id="20" name="Straight Connector 19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1" name="TextBox 20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1950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833818" y="5202971"/>
              <a:ext cx="677189" cy="867972"/>
              <a:chOff x="5861713" y="5200283"/>
              <a:chExt cx="677189" cy="867972"/>
            </a:xfrm>
          </p:grpSpPr>
          <p:cxnSp>
            <p:nvCxnSpPr>
              <p:cNvPr id="18" name="Straight Connector 17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9" name="TextBox 18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1960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787701" y="5202971"/>
              <a:ext cx="677189" cy="867972"/>
              <a:chOff x="5861713" y="5200283"/>
              <a:chExt cx="677189" cy="867972"/>
            </a:xfrm>
          </p:grpSpPr>
          <p:cxnSp>
            <p:nvCxnSpPr>
              <p:cNvPr id="16" name="Straight Connector 15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7" name="TextBox 16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1968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6741584" y="5202971"/>
              <a:ext cx="677189" cy="867972"/>
              <a:chOff x="5861713" y="5200283"/>
              <a:chExt cx="677189" cy="867972"/>
            </a:xfrm>
          </p:grpSpPr>
          <p:cxnSp>
            <p:nvCxnSpPr>
              <p:cNvPr id="14" name="Straight Connector 13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" name="TextBox 14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1977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403" y="1897883"/>
            <a:ext cx="33528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8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 bwMode="auto">
          <a:xfrm>
            <a:off x="8034065" y="5222608"/>
            <a:ext cx="945076" cy="11098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Internet</a:t>
            </a:r>
          </a:p>
          <a:p>
            <a:endParaRPr lang="en-US" dirty="0"/>
          </a:p>
          <a:p>
            <a:r>
              <a:rPr lang="en-US" dirty="0" smtClean="0"/>
              <a:t>Mobile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64861" y="5200467"/>
            <a:ext cx="8814279" cy="1079296"/>
            <a:chOff x="164861" y="5200467"/>
            <a:chExt cx="8814279" cy="1079296"/>
          </a:xfrm>
        </p:grpSpPr>
        <p:grpSp>
          <p:nvGrpSpPr>
            <p:cNvPr id="5" name="Group 4"/>
            <p:cNvGrpSpPr/>
            <p:nvPr/>
          </p:nvGrpSpPr>
          <p:grpSpPr>
            <a:xfrm>
              <a:off x="164861" y="5810950"/>
              <a:ext cx="8814279" cy="468813"/>
              <a:chOff x="164861" y="5810950"/>
              <a:chExt cx="8814279" cy="468813"/>
            </a:xfrm>
          </p:grpSpPr>
          <p:cxnSp>
            <p:nvCxnSpPr>
              <p:cNvPr id="30" name="Straight Arrow Connector 29"/>
              <p:cNvCxnSpPr/>
              <p:nvPr/>
            </p:nvCxnSpPr>
            <p:spPr bwMode="auto">
              <a:xfrm flipV="1">
                <a:off x="164861" y="5810950"/>
                <a:ext cx="8814279" cy="1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chemeClr val="bg2"/>
                </a:solidFill>
                <a:prstDash val="solid"/>
                <a:round/>
                <a:headEnd type="arrow" w="med" len="med"/>
                <a:tailEnd type="arrow"/>
              </a:ln>
              <a:effectLst/>
            </p:spPr>
          </p:cxnSp>
          <p:sp>
            <p:nvSpPr>
              <p:cNvPr id="31" name="TextBox 30"/>
              <p:cNvSpPr txBox="1"/>
              <p:nvPr/>
            </p:nvSpPr>
            <p:spPr>
              <a:xfrm>
                <a:off x="8358368" y="5941209"/>
                <a:ext cx="6206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2"/>
                    </a:solidFill>
                    <a:latin typeface="+mn-lt"/>
                  </a:rPr>
                  <a:t>Now</a:t>
                </a:r>
                <a:endParaRPr lang="en-US" dirty="0" smtClean="0">
                  <a:solidFill>
                    <a:schemeClr val="bg2"/>
                  </a:solidFill>
                  <a:latin typeface="+mn-lt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2926052" y="5202971"/>
              <a:ext cx="677189" cy="867972"/>
              <a:chOff x="5861713" y="5200283"/>
              <a:chExt cx="677189" cy="867972"/>
            </a:xfrm>
          </p:grpSpPr>
          <p:cxnSp>
            <p:nvCxnSpPr>
              <p:cNvPr id="28" name="Straight Connector 27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9" name="TextBox 28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1940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972169" y="5202971"/>
              <a:ext cx="677189" cy="867972"/>
              <a:chOff x="3438383" y="5200283"/>
              <a:chExt cx="677189" cy="867972"/>
            </a:xfrm>
          </p:grpSpPr>
          <p:cxnSp>
            <p:nvCxnSpPr>
              <p:cNvPr id="26" name="Straight Connector 25"/>
              <p:cNvCxnSpPr/>
              <p:nvPr/>
            </p:nvCxnSpPr>
            <p:spPr bwMode="auto">
              <a:xfrm flipV="1">
                <a:off x="3776977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7" name="TextBox 26"/>
              <p:cNvSpPr txBox="1"/>
              <p:nvPr/>
            </p:nvSpPr>
            <p:spPr>
              <a:xfrm>
                <a:off x="343838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1800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7695469" y="5200467"/>
              <a:ext cx="677189" cy="870476"/>
              <a:chOff x="8032346" y="5197779"/>
              <a:chExt cx="677189" cy="870476"/>
            </a:xfrm>
          </p:grpSpPr>
          <p:cxnSp>
            <p:nvCxnSpPr>
              <p:cNvPr id="24" name="Straight Connector 23"/>
              <p:cNvCxnSpPr/>
              <p:nvPr/>
            </p:nvCxnSpPr>
            <p:spPr bwMode="auto">
              <a:xfrm flipV="1">
                <a:off x="8370940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5" name="TextBox 24"/>
              <p:cNvSpPr txBox="1"/>
              <p:nvPr/>
            </p:nvSpPr>
            <p:spPr>
              <a:xfrm>
                <a:off x="8032346" y="5197779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1986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1018286" y="5202971"/>
              <a:ext cx="677189" cy="867972"/>
              <a:chOff x="1007429" y="5200283"/>
              <a:chExt cx="677189" cy="867972"/>
            </a:xfrm>
          </p:grpSpPr>
          <p:cxnSp>
            <p:nvCxnSpPr>
              <p:cNvPr id="22" name="Straight Connector 21"/>
              <p:cNvCxnSpPr/>
              <p:nvPr/>
            </p:nvCxnSpPr>
            <p:spPr bwMode="auto">
              <a:xfrm flipV="1">
                <a:off x="1346023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3" name="TextBox 22"/>
              <p:cNvSpPr txBox="1"/>
              <p:nvPr/>
            </p:nvSpPr>
            <p:spPr>
              <a:xfrm>
                <a:off x="1007429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1600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879935" y="5202971"/>
              <a:ext cx="677189" cy="867972"/>
              <a:chOff x="5861713" y="5200283"/>
              <a:chExt cx="677189" cy="867972"/>
            </a:xfrm>
          </p:grpSpPr>
          <p:cxnSp>
            <p:nvCxnSpPr>
              <p:cNvPr id="20" name="Straight Connector 19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1" name="TextBox 20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1950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833818" y="5202971"/>
              <a:ext cx="677189" cy="867972"/>
              <a:chOff x="5861713" y="5200283"/>
              <a:chExt cx="677189" cy="867972"/>
            </a:xfrm>
          </p:grpSpPr>
          <p:cxnSp>
            <p:nvCxnSpPr>
              <p:cNvPr id="18" name="Straight Connector 17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9" name="TextBox 18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1960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787701" y="5202971"/>
              <a:ext cx="677189" cy="867972"/>
              <a:chOff x="5861713" y="5200283"/>
              <a:chExt cx="677189" cy="867972"/>
            </a:xfrm>
          </p:grpSpPr>
          <p:cxnSp>
            <p:nvCxnSpPr>
              <p:cNvPr id="16" name="Straight Connector 15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7" name="TextBox 16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1968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6741584" y="5202971"/>
              <a:ext cx="677189" cy="867972"/>
              <a:chOff x="5861713" y="5200283"/>
              <a:chExt cx="677189" cy="867972"/>
            </a:xfrm>
          </p:grpSpPr>
          <p:cxnSp>
            <p:nvCxnSpPr>
              <p:cNvPr id="14" name="Straight Connector 13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" name="TextBox 14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1977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007" y="1008063"/>
            <a:ext cx="3149600" cy="25781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241" y="1796064"/>
            <a:ext cx="3289300" cy="24638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602" y="2712437"/>
            <a:ext cx="36449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196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 bwMode="auto">
          <a:xfrm>
            <a:off x="164861" y="5200467"/>
            <a:ext cx="1192019" cy="11098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17</a:t>
            </a:r>
            <a:r>
              <a:rPr lang="en-US" baseline="30000" dirty="0" smtClean="0"/>
              <a:t>th</a:t>
            </a:r>
            <a:r>
              <a:rPr lang="en-US" dirty="0" smtClean="0"/>
              <a:t> Century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Mathematical Tables</a:t>
            </a:r>
          </a:p>
          <a:p>
            <a:pPr lvl="1"/>
            <a:r>
              <a:rPr lang="en-US" dirty="0" smtClean="0"/>
              <a:t>Trigonometric functions </a:t>
            </a:r>
          </a:p>
          <a:p>
            <a:pPr marL="0" indent="0">
              <a:buNone/>
            </a:pPr>
            <a:endParaRPr lang="en-US" dirty="0" smtClean="0"/>
          </a:p>
        </p:txBody>
      </p:sp>
      <p:grpSp>
        <p:nvGrpSpPr>
          <p:cNvPr id="48" name="Group 47"/>
          <p:cNvGrpSpPr/>
          <p:nvPr/>
        </p:nvGrpSpPr>
        <p:grpSpPr>
          <a:xfrm>
            <a:off x="164861" y="5200467"/>
            <a:ext cx="8814279" cy="1079296"/>
            <a:chOff x="164861" y="5200467"/>
            <a:chExt cx="8814279" cy="1079296"/>
          </a:xfrm>
        </p:grpSpPr>
        <p:grpSp>
          <p:nvGrpSpPr>
            <p:cNvPr id="49" name="Group 48"/>
            <p:cNvGrpSpPr/>
            <p:nvPr/>
          </p:nvGrpSpPr>
          <p:grpSpPr>
            <a:xfrm>
              <a:off x="164861" y="5810950"/>
              <a:ext cx="8814279" cy="468813"/>
              <a:chOff x="164861" y="5810950"/>
              <a:chExt cx="8814279" cy="468813"/>
            </a:xfrm>
          </p:grpSpPr>
          <p:cxnSp>
            <p:nvCxnSpPr>
              <p:cNvPr id="74" name="Straight Arrow Connector 73"/>
              <p:cNvCxnSpPr/>
              <p:nvPr/>
            </p:nvCxnSpPr>
            <p:spPr bwMode="auto">
              <a:xfrm flipV="1">
                <a:off x="164861" y="5810950"/>
                <a:ext cx="8814279" cy="1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chemeClr val="bg2"/>
                </a:solidFill>
                <a:prstDash val="solid"/>
                <a:round/>
                <a:headEnd type="arrow" w="med" len="med"/>
                <a:tailEnd type="arrow"/>
              </a:ln>
              <a:effectLst/>
            </p:spPr>
          </p:cxnSp>
          <p:sp>
            <p:nvSpPr>
              <p:cNvPr id="75" name="TextBox 74"/>
              <p:cNvSpPr txBox="1"/>
              <p:nvPr/>
            </p:nvSpPr>
            <p:spPr>
              <a:xfrm>
                <a:off x="8358368" y="5941209"/>
                <a:ext cx="6206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2"/>
                    </a:solidFill>
                    <a:latin typeface="+mn-lt"/>
                  </a:rPr>
                  <a:t>Now</a:t>
                </a:r>
                <a:endParaRPr lang="en-US" dirty="0" smtClean="0">
                  <a:solidFill>
                    <a:schemeClr val="bg2"/>
                  </a:solidFill>
                  <a:latin typeface="+mn-lt"/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2926052" y="5202971"/>
              <a:ext cx="677189" cy="867972"/>
              <a:chOff x="5861713" y="5200283"/>
              <a:chExt cx="677189" cy="867972"/>
            </a:xfrm>
          </p:grpSpPr>
          <p:cxnSp>
            <p:nvCxnSpPr>
              <p:cNvPr id="72" name="Straight Connector 71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73" name="TextBox 72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1940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1972169" y="5202971"/>
              <a:ext cx="677189" cy="867972"/>
              <a:chOff x="3438383" y="5200283"/>
              <a:chExt cx="677189" cy="867972"/>
            </a:xfrm>
          </p:grpSpPr>
          <p:cxnSp>
            <p:nvCxnSpPr>
              <p:cNvPr id="70" name="Straight Connector 69"/>
              <p:cNvCxnSpPr/>
              <p:nvPr/>
            </p:nvCxnSpPr>
            <p:spPr bwMode="auto">
              <a:xfrm flipV="1">
                <a:off x="3776977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71" name="TextBox 70"/>
              <p:cNvSpPr txBox="1"/>
              <p:nvPr/>
            </p:nvSpPr>
            <p:spPr>
              <a:xfrm>
                <a:off x="343838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1800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7695469" y="5200467"/>
              <a:ext cx="677189" cy="870476"/>
              <a:chOff x="8032346" y="5197779"/>
              <a:chExt cx="677189" cy="870476"/>
            </a:xfrm>
          </p:grpSpPr>
          <p:cxnSp>
            <p:nvCxnSpPr>
              <p:cNvPr id="68" name="Straight Connector 67"/>
              <p:cNvCxnSpPr/>
              <p:nvPr/>
            </p:nvCxnSpPr>
            <p:spPr bwMode="auto">
              <a:xfrm flipV="1">
                <a:off x="8370940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69" name="TextBox 68"/>
              <p:cNvSpPr txBox="1"/>
              <p:nvPr/>
            </p:nvSpPr>
            <p:spPr>
              <a:xfrm>
                <a:off x="8032346" y="5197779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1986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1018286" y="5202971"/>
              <a:ext cx="677189" cy="867972"/>
              <a:chOff x="1007429" y="5200283"/>
              <a:chExt cx="677189" cy="867972"/>
            </a:xfrm>
          </p:grpSpPr>
          <p:cxnSp>
            <p:nvCxnSpPr>
              <p:cNvPr id="66" name="Straight Connector 65"/>
              <p:cNvCxnSpPr/>
              <p:nvPr/>
            </p:nvCxnSpPr>
            <p:spPr bwMode="auto">
              <a:xfrm flipV="1">
                <a:off x="1346023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67" name="TextBox 66"/>
              <p:cNvSpPr txBox="1"/>
              <p:nvPr/>
            </p:nvSpPr>
            <p:spPr>
              <a:xfrm>
                <a:off x="1007429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1600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3879935" y="5202971"/>
              <a:ext cx="677189" cy="867972"/>
              <a:chOff x="5861713" y="5200283"/>
              <a:chExt cx="677189" cy="867972"/>
            </a:xfrm>
          </p:grpSpPr>
          <p:cxnSp>
            <p:nvCxnSpPr>
              <p:cNvPr id="64" name="Straight Connector 63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65" name="TextBox 64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1950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4833818" y="5202971"/>
              <a:ext cx="677189" cy="867972"/>
              <a:chOff x="5861713" y="5200283"/>
              <a:chExt cx="677189" cy="867972"/>
            </a:xfrm>
          </p:grpSpPr>
          <p:cxnSp>
            <p:nvCxnSpPr>
              <p:cNvPr id="62" name="Straight Connector 61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63" name="TextBox 62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1960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5787701" y="5202971"/>
              <a:ext cx="677189" cy="867972"/>
              <a:chOff x="5861713" y="5200283"/>
              <a:chExt cx="677189" cy="867972"/>
            </a:xfrm>
          </p:grpSpPr>
          <p:cxnSp>
            <p:nvCxnSpPr>
              <p:cNvPr id="60" name="Straight Connector 59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61" name="TextBox 60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1968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6741584" y="5202971"/>
              <a:ext cx="677189" cy="867972"/>
              <a:chOff x="5861713" y="5200283"/>
              <a:chExt cx="677189" cy="867972"/>
            </a:xfrm>
          </p:grpSpPr>
          <p:cxnSp>
            <p:nvCxnSpPr>
              <p:cNvPr id="58" name="Straight Connector 57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59" name="TextBox 58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1977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</p:grpSp>
      <p:pic>
        <p:nvPicPr>
          <p:cNvPr id="78" name="Picture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021" y="1154140"/>
            <a:ext cx="2781737" cy="390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133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 bwMode="auto">
          <a:xfrm>
            <a:off x="164861" y="5200467"/>
            <a:ext cx="1192019" cy="11098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17</a:t>
            </a:r>
            <a:r>
              <a:rPr lang="en-US" baseline="30000" dirty="0" smtClean="0"/>
              <a:t>th</a:t>
            </a:r>
            <a:r>
              <a:rPr lang="en-US" dirty="0" smtClean="0"/>
              <a:t> Century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Mathematical Tables</a:t>
            </a:r>
          </a:p>
          <a:p>
            <a:pPr lvl="1"/>
            <a:r>
              <a:rPr lang="en-US" dirty="0" smtClean="0"/>
              <a:t>Trigonometric functions 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Abacus</a:t>
            </a:r>
          </a:p>
          <a:p>
            <a:pPr lvl="1"/>
            <a:r>
              <a:rPr lang="en-US" dirty="0" smtClean="0"/>
              <a:t>Simple Operations</a:t>
            </a: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164861" y="5200467"/>
            <a:ext cx="8814279" cy="1079296"/>
            <a:chOff x="164861" y="5200467"/>
            <a:chExt cx="8814279" cy="1079296"/>
          </a:xfrm>
        </p:grpSpPr>
        <p:grpSp>
          <p:nvGrpSpPr>
            <p:cNvPr id="49" name="Group 48"/>
            <p:cNvGrpSpPr/>
            <p:nvPr/>
          </p:nvGrpSpPr>
          <p:grpSpPr>
            <a:xfrm>
              <a:off x="164861" y="5810950"/>
              <a:ext cx="8814279" cy="468813"/>
              <a:chOff x="164861" y="5810950"/>
              <a:chExt cx="8814279" cy="468813"/>
            </a:xfrm>
          </p:grpSpPr>
          <p:cxnSp>
            <p:nvCxnSpPr>
              <p:cNvPr id="74" name="Straight Arrow Connector 73"/>
              <p:cNvCxnSpPr/>
              <p:nvPr/>
            </p:nvCxnSpPr>
            <p:spPr bwMode="auto">
              <a:xfrm flipV="1">
                <a:off x="164861" y="5810950"/>
                <a:ext cx="8814279" cy="1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chemeClr val="bg2"/>
                </a:solidFill>
                <a:prstDash val="solid"/>
                <a:round/>
                <a:headEnd type="arrow" w="med" len="med"/>
                <a:tailEnd type="arrow"/>
              </a:ln>
              <a:effectLst/>
            </p:spPr>
          </p:cxnSp>
          <p:sp>
            <p:nvSpPr>
              <p:cNvPr id="75" name="TextBox 74"/>
              <p:cNvSpPr txBox="1"/>
              <p:nvPr/>
            </p:nvSpPr>
            <p:spPr>
              <a:xfrm>
                <a:off x="8358368" y="5941209"/>
                <a:ext cx="6206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2"/>
                    </a:solidFill>
                    <a:latin typeface="+mn-lt"/>
                  </a:rPr>
                  <a:t>Now</a:t>
                </a:r>
                <a:endParaRPr lang="en-US" dirty="0" smtClean="0">
                  <a:solidFill>
                    <a:schemeClr val="bg2"/>
                  </a:solidFill>
                  <a:latin typeface="+mn-lt"/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2926052" y="5202971"/>
              <a:ext cx="677189" cy="867972"/>
              <a:chOff x="5861713" y="5200283"/>
              <a:chExt cx="677189" cy="867972"/>
            </a:xfrm>
          </p:grpSpPr>
          <p:cxnSp>
            <p:nvCxnSpPr>
              <p:cNvPr id="72" name="Straight Connector 71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73" name="TextBox 72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1940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1972169" y="5202971"/>
              <a:ext cx="677189" cy="867972"/>
              <a:chOff x="3438383" y="5200283"/>
              <a:chExt cx="677189" cy="867972"/>
            </a:xfrm>
          </p:grpSpPr>
          <p:cxnSp>
            <p:nvCxnSpPr>
              <p:cNvPr id="70" name="Straight Connector 69"/>
              <p:cNvCxnSpPr/>
              <p:nvPr/>
            </p:nvCxnSpPr>
            <p:spPr bwMode="auto">
              <a:xfrm flipV="1">
                <a:off x="3776977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71" name="TextBox 70"/>
              <p:cNvSpPr txBox="1"/>
              <p:nvPr/>
            </p:nvSpPr>
            <p:spPr>
              <a:xfrm>
                <a:off x="343838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1800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7695469" y="5200467"/>
              <a:ext cx="677189" cy="870476"/>
              <a:chOff x="8032346" y="5197779"/>
              <a:chExt cx="677189" cy="870476"/>
            </a:xfrm>
          </p:grpSpPr>
          <p:cxnSp>
            <p:nvCxnSpPr>
              <p:cNvPr id="68" name="Straight Connector 67"/>
              <p:cNvCxnSpPr/>
              <p:nvPr/>
            </p:nvCxnSpPr>
            <p:spPr bwMode="auto">
              <a:xfrm flipV="1">
                <a:off x="8370940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69" name="TextBox 68"/>
              <p:cNvSpPr txBox="1"/>
              <p:nvPr/>
            </p:nvSpPr>
            <p:spPr>
              <a:xfrm>
                <a:off x="8032346" y="5197779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1986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1018286" y="5202971"/>
              <a:ext cx="677189" cy="867972"/>
              <a:chOff x="1007429" y="5200283"/>
              <a:chExt cx="677189" cy="867972"/>
            </a:xfrm>
          </p:grpSpPr>
          <p:cxnSp>
            <p:nvCxnSpPr>
              <p:cNvPr id="66" name="Straight Connector 65"/>
              <p:cNvCxnSpPr/>
              <p:nvPr/>
            </p:nvCxnSpPr>
            <p:spPr bwMode="auto">
              <a:xfrm flipV="1">
                <a:off x="1346023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67" name="TextBox 66"/>
              <p:cNvSpPr txBox="1"/>
              <p:nvPr/>
            </p:nvSpPr>
            <p:spPr>
              <a:xfrm>
                <a:off x="1007429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1600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3879935" y="5202971"/>
              <a:ext cx="677189" cy="867972"/>
              <a:chOff x="5861713" y="5200283"/>
              <a:chExt cx="677189" cy="867972"/>
            </a:xfrm>
          </p:grpSpPr>
          <p:cxnSp>
            <p:nvCxnSpPr>
              <p:cNvPr id="64" name="Straight Connector 63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65" name="TextBox 64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1950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4833818" y="5202971"/>
              <a:ext cx="677189" cy="867972"/>
              <a:chOff x="5861713" y="5200283"/>
              <a:chExt cx="677189" cy="867972"/>
            </a:xfrm>
          </p:grpSpPr>
          <p:cxnSp>
            <p:nvCxnSpPr>
              <p:cNvPr id="62" name="Straight Connector 61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63" name="TextBox 62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1960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5787701" y="5202971"/>
              <a:ext cx="677189" cy="867972"/>
              <a:chOff x="5861713" y="5200283"/>
              <a:chExt cx="677189" cy="867972"/>
            </a:xfrm>
          </p:grpSpPr>
          <p:cxnSp>
            <p:nvCxnSpPr>
              <p:cNvPr id="60" name="Straight Connector 59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61" name="TextBox 60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1968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6741584" y="5202971"/>
              <a:ext cx="677189" cy="867972"/>
              <a:chOff x="5861713" y="5200283"/>
              <a:chExt cx="677189" cy="867972"/>
            </a:xfrm>
          </p:grpSpPr>
          <p:cxnSp>
            <p:nvCxnSpPr>
              <p:cNvPr id="58" name="Straight Connector 57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59" name="TextBox 58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1977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</p:grpSp>
      <p:pic>
        <p:nvPicPr>
          <p:cNvPr id="77" name="Picture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531" y="3475648"/>
            <a:ext cx="2806889" cy="1638203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021" y="1143000"/>
            <a:ext cx="2781737" cy="390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68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 bwMode="auto">
          <a:xfrm>
            <a:off x="1356880" y="5200467"/>
            <a:ext cx="944385" cy="11098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17</a:t>
            </a:r>
            <a:r>
              <a:rPr lang="en-US" baseline="30000" dirty="0" smtClean="0"/>
              <a:t>th</a:t>
            </a:r>
            <a:r>
              <a:rPr lang="en-US" dirty="0" smtClean="0"/>
              <a:t> Century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Logarithms 1614</a:t>
            </a:r>
          </a:p>
          <a:p>
            <a:pPr lvl="1"/>
            <a:r>
              <a:rPr lang="en-US" dirty="0" smtClean="0"/>
              <a:t>Simplify calculations</a:t>
            </a:r>
          </a:p>
          <a:p>
            <a:pPr lvl="2"/>
            <a:r>
              <a:rPr lang="en-US" dirty="0" smtClean="0"/>
              <a:t>log(</a:t>
            </a:r>
            <a:r>
              <a:rPr lang="en-US" dirty="0" err="1" smtClean="0"/>
              <a:t>xy</a:t>
            </a:r>
            <a:r>
              <a:rPr lang="en-US" dirty="0" smtClean="0"/>
              <a:t>) = log(x) + log(y)</a:t>
            </a:r>
          </a:p>
          <a:p>
            <a:pPr lvl="2"/>
            <a:r>
              <a:rPr lang="en-US" dirty="0" smtClean="0"/>
              <a:t>log(x/y) = log(x) – log(y)</a:t>
            </a:r>
          </a:p>
          <a:p>
            <a:pPr lvl="2"/>
            <a:r>
              <a:rPr lang="en-US" dirty="0" smtClean="0"/>
              <a:t>log(</a:t>
            </a:r>
            <a:r>
              <a:rPr lang="en-US" dirty="0" err="1" smtClean="0"/>
              <a:t>x</a:t>
            </a:r>
            <a:r>
              <a:rPr lang="en-US" baseline="30000" dirty="0" err="1" smtClean="0"/>
              <a:t>p</a:t>
            </a:r>
            <a:r>
              <a:rPr lang="en-US" dirty="0" smtClean="0"/>
              <a:t>) = p log(x)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64861" y="5200467"/>
            <a:ext cx="8814279" cy="1079296"/>
            <a:chOff x="164861" y="5200467"/>
            <a:chExt cx="8814279" cy="1079296"/>
          </a:xfrm>
        </p:grpSpPr>
        <p:grpSp>
          <p:nvGrpSpPr>
            <p:cNvPr id="5" name="Group 4"/>
            <p:cNvGrpSpPr/>
            <p:nvPr/>
          </p:nvGrpSpPr>
          <p:grpSpPr>
            <a:xfrm>
              <a:off x="164861" y="5810950"/>
              <a:ext cx="8814279" cy="468813"/>
              <a:chOff x="164861" y="5810950"/>
              <a:chExt cx="8814279" cy="468813"/>
            </a:xfrm>
          </p:grpSpPr>
          <p:cxnSp>
            <p:nvCxnSpPr>
              <p:cNvPr id="33" name="Straight Arrow Connector 32"/>
              <p:cNvCxnSpPr/>
              <p:nvPr/>
            </p:nvCxnSpPr>
            <p:spPr bwMode="auto">
              <a:xfrm flipV="1">
                <a:off x="164861" y="5810950"/>
                <a:ext cx="8814279" cy="1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chemeClr val="bg2"/>
                </a:solidFill>
                <a:prstDash val="solid"/>
                <a:round/>
                <a:headEnd type="arrow" w="med" len="med"/>
                <a:tailEnd type="arrow"/>
              </a:ln>
              <a:effectLst/>
            </p:spPr>
          </p:cxnSp>
          <p:sp>
            <p:nvSpPr>
              <p:cNvPr id="34" name="TextBox 33"/>
              <p:cNvSpPr txBox="1"/>
              <p:nvPr/>
            </p:nvSpPr>
            <p:spPr>
              <a:xfrm>
                <a:off x="8358368" y="5941209"/>
                <a:ext cx="6206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2"/>
                    </a:solidFill>
                    <a:latin typeface="+mn-lt"/>
                  </a:rPr>
                  <a:t>Now</a:t>
                </a:r>
                <a:endParaRPr lang="en-US" dirty="0" smtClean="0">
                  <a:solidFill>
                    <a:schemeClr val="bg2"/>
                  </a:solidFill>
                  <a:latin typeface="+mn-lt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2926052" y="5202971"/>
              <a:ext cx="677189" cy="867972"/>
              <a:chOff x="5861713" y="5200283"/>
              <a:chExt cx="677189" cy="867972"/>
            </a:xfrm>
          </p:grpSpPr>
          <p:cxnSp>
            <p:nvCxnSpPr>
              <p:cNvPr id="31" name="Straight Connector 30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2" name="TextBox 31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1940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1972169" y="5202971"/>
              <a:ext cx="677189" cy="867972"/>
              <a:chOff x="3438383" y="5200283"/>
              <a:chExt cx="677189" cy="867972"/>
            </a:xfrm>
          </p:grpSpPr>
          <p:cxnSp>
            <p:nvCxnSpPr>
              <p:cNvPr id="27" name="Straight Connector 26"/>
              <p:cNvCxnSpPr/>
              <p:nvPr/>
            </p:nvCxnSpPr>
            <p:spPr bwMode="auto">
              <a:xfrm flipV="1">
                <a:off x="3776977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8" name="TextBox 27"/>
              <p:cNvSpPr txBox="1"/>
              <p:nvPr/>
            </p:nvSpPr>
            <p:spPr>
              <a:xfrm>
                <a:off x="343838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1800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695469" y="5200467"/>
              <a:ext cx="677189" cy="870476"/>
              <a:chOff x="8032346" y="5197779"/>
              <a:chExt cx="677189" cy="870476"/>
            </a:xfrm>
          </p:grpSpPr>
          <p:cxnSp>
            <p:nvCxnSpPr>
              <p:cNvPr id="25" name="Straight Connector 24"/>
              <p:cNvCxnSpPr/>
              <p:nvPr/>
            </p:nvCxnSpPr>
            <p:spPr bwMode="auto">
              <a:xfrm flipV="1">
                <a:off x="8370940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6" name="TextBox 25"/>
              <p:cNvSpPr txBox="1"/>
              <p:nvPr/>
            </p:nvSpPr>
            <p:spPr>
              <a:xfrm>
                <a:off x="8032346" y="5197779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1986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018286" y="5202971"/>
              <a:ext cx="677189" cy="867972"/>
              <a:chOff x="1007429" y="5200283"/>
              <a:chExt cx="677189" cy="867972"/>
            </a:xfrm>
          </p:grpSpPr>
          <p:cxnSp>
            <p:nvCxnSpPr>
              <p:cNvPr id="23" name="Straight Connector 22"/>
              <p:cNvCxnSpPr/>
              <p:nvPr/>
            </p:nvCxnSpPr>
            <p:spPr bwMode="auto">
              <a:xfrm flipV="1">
                <a:off x="1346023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4" name="TextBox 23"/>
              <p:cNvSpPr txBox="1"/>
              <p:nvPr/>
            </p:nvSpPr>
            <p:spPr>
              <a:xfrm>
                <a:off x="1007429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1600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3879935" y="5202971"/>
              <a:ext cx="677189" cy="867972"/>
              <a:chOff x="5861713" y="5200283"/>
              <a:chExt cx="677189" cy="867972"/>
            </a:xfrm>
          </p:grpSpPr>
          <p:cxnSp>
            <p:nvCxnSpPr>
              <p:cNvPr id="21" name="Straight Connector 20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2" name="TextBox 21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1950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4833818" y="5202971"/>
              <a:ext cx="677189" cy="867972"/>
              <a:chOff x="5861713" y="5200283"/>
              <a:chExt cx="677189" cy="867972"/>
            </a:xfrm>
          </p:grpSpPr>
          <p:cxnSp>
            <p:nvCxnSpPr>
              <p:cNvPr id="19" name="Straight Connector 18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0" name="TextBox 19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1960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787701" y="5202971"/>
              <a:ext cx="677189" cy="867972"/>
              <a:chOff x="5861713" y="5200283"/>
              <a:chExt cx="677189" cy="867972"/>
            </a:xfrm>
          </p:grpSpPr>
          <p:cxnSp>
            <p:nvCxnSpPr>
              <p:cNvPr id="17" name="Straight Connector 16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8" name="TextBox 17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1968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6741584" y="5202971"/>
              <a:ext cx="677189" cy="867972"/>
              <a:chOff x="5861713" y="5200283"/>
              <a:chExt cx="677189" cy="867972"/>
            </a:xfrm>
          </p:grpSpPr>
          <p:cxnSp>
            <p:nvCxnSpPr>
              <p:cNvPr id="15" name="Straight Connector 14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6" name="TextBox 15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1977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</p:grp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827" y="1143000"/>
            <a:ext cx="3138345" cy="406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73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 bwMode="auto">
          <a:xfrm>
            <a:off x="1356880" y="5200467"/>
            <a:ext cx="944385" cy="11098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17</a:t>
            </a:r>
            <a:r>
              <a:rPr lang="en-US" baseline="30000" dirty="0" smtClean="0"/>
              <a:t>th</a:t>
            </a:r>
            <a:r>
              <a:rPr lang="en-US" dirty="0" smtClean="0"/>
              <a:t> Century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Logarithms 1614</a:t>
            </a:r>
          </a:p>
          <a:p>
            <a:pPr lvl="1"/>
            <a:r>
              <a:rPr lang="en-US" dirty="0" smtClean="0"/>
              <a:t>Simplify calculations</a:t>
            </a:r>
          </a:p>
          <a:p>
            <a:pPr lvl="2"/>
            <a:r>
              <a:rPr lang="en-US" dirty="0" smtClean="0"/>
              <a:t>log(</a:t>
            </a:r>
            <a:r>
              <a:rPr lang="en-US" dirty="0" err="1" smtClean="0"/>
              <a:t>xy</a:t>
            </a:r>
            <a:r>
              <a:rPr lang="en-US" dirty="0" smtClean="0"/>
              <a:t>) = log(x) + log(y)</a:t>
            </a:r>
          </a:p>
          <a:p>
            <a:pPr lvl="2"/>
            <a:r>
              <a:rPr lang="en-US" dirty="0" smtClean="0"/>
              <a:t>log(x/y) = log(x) – log(y)</a:t>
            </a:r>
          </a:p>
          <a:p>
            <a:pPr lvl="2"/>
            <a:r>
              <a:rPr lang="en-US" dirty="0" smtClean="0"/>
              <a:t>log(</a:t>
            </a:r>
            <a:r>
              <a:rPr lang="en-US" dirty="0" err="1" smtClean="0"/>
              <a:t>x</a:t>
            </a:r>
            <a:r>
              <a:rPr lang="en-US" baseline="30000" dirty="0" err="1" smtClean="0"/>
              <a:t>p</a:t>
            </a:r>
            <a:r>
              <a:rPr lang="en-US" dirty="0" smtClean="0"/>
              <a:t>) = p log(x)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Slide rule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64861" y="5200467"/>
            <a:ext cx="8814279" cy="1079296"/>
            <a:chOff x="164861" y="5200467"/>
            <a:chExt cx="8814279" cy="1079296"/>
          </a:xfrm>
        </p:grpSpPr>
        <p:grpSp>
          <p:nvGrpSpPr>
            <p:cNvPr id="5" name="Group 4"/>
            <p:cNvGrpSpPr/>
            <p:nvPr/>
          </p:nvGrpSpPr>
          <p:grpSpPr>
            <a:xfrm>
              <a:off x="164861" y="5810950"/>
              <a:ext cx="8814279" cy="468813"/>
              <a:chOff x="164861" y="5810950"/>
              <a:chExt cx="8814279" cy="468813"/>
            </a:xfrm>
          </p:grpSpPr>
          <p:cxnSp>
            <p:nvCxnSpPr>
              <p:cNvPr id="33" name="Straight Arrow Connector 32"/>
              <p:cNvCxnSpPr/>
              <p:nvPr/>
            </p:nvCxnSpPr>
            <p:spPr bwMode="auto">
              <a:xfrm flipV="1">
                <a:off x="164861" y="5810950"/>
                <a:ext cx="8814279" cy="1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chemeClr val="bg2"/>
                </a:solidFill>
                <a:prstDash val="solid"/>
                <a:round/>
                <a:headEnd type="arrow" w="med" len="med"/>
                <a:tailEnd type="arrow"/>
              </a:ln>
              <a:effectLst/>
            </p:spPr>
          </p:cxnSp>
          <p:sp>
            <p:nvSpPr>
              <p:cNvPr id="34" name="TextBox 33"/>
              <p:cNvSpPr txBox="1"/>
              <p:nvPr/>
            </p:nvSpPr>
            <p:spPr>
              <a:xfrm>
                <a:off x="8358368" y="5941209"/>
                <a:ext cx="6206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2"/>
                    </a:solidFill>
                    <a:latin typeface="+mn-lt"/>
                  </a:rPr>
                  <a:t>Now</a:t>
                </a:r>
                <a:endParaRPr lang="en-US" dirty="0" smtClean="0">
                  <a:solidFill>
                    <a:schemeClr val="bg2"/>
                  </a:solidFill>
                  <a:latin typeface="+mn-lt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2926052" y="5202971"/>
              <a:ext cx="677189" cy="867972"/>
              <a:chOff x="5861713" y="5200283"/>
              <a:chExt cx="677189" cy="867972"/>
            </a:xfrm>
          </p:grpSpPr>
          <p:cxnSp>
            <p:nvCxnSpPr>
              <p:cNvPr id="31" name="Straight Connector 30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2" name="TextBox 31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1940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1972169" y="5202971"/>
              <a:ext cx="677189" cy="867972"/>
              <a:chOff x="3438383" y="5200283"/>
              <a:chExt cx="677189" cy="867972"/>
            </a:xfrm>
          </p:grpSpPr>
          <p:cxnSp>
            <p:nvCxnSpPr>
              <p:cNvPr id="27" name="Straight Connector 26"/>
              <p:cNvCxnSpPr/>
              <p:nvPr/>
            </p:nvCxnSpPr>
            <p:spPr bwMode="auto">
              <a:xfrm flipV="1">
                <a:off x="3776977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8" name="TextBox 27"/>
              <p:cNvSpPr txBox="1"/>
              <p:nvPr/>
            </p:nvSpPr>
            <p:spPr>
              <a:xfrm>
                <a:off x="343838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1800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695469" y="5200467"/>
              <a:ext cx="677189" cy="870476"/>
              <a:chOff x="8032346" y="5197779"/>
              <a:chExt cx="677189" cy="870476"/>
            </a:xfrm>
          </p:grpSpPr>
          <p:cxnSp>
            <p:nvCxnSpPr>
              <p:cNvPr id="25" name="Straight Connector 24"/>
              <p:cNvCxnSpPr/>
              <p:nvPr/>
            </p:nvCxnSpPr>
            <p:spPr bwMode="auto">
              <a:xfrm flipV="1">
                <a:off x="8370940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6" name="TextBox 25"/>
              <p:cNvSpPr txBox="1"/>
              <p:nvPr/>
            </p:nvSpPr>
            <p:spPr>
              <a:xfrm>
                <a:off x="8032346" y="5197779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1986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018286" y="5202971"/>
              <a:ext cx="677189" cy="867972"/>
              <a:chOff x="1007429" y="5200283"/>
              <a:chExt cx="677189" cy="867972"/>
            </a:xfrm>
          </p:grpSpPr>
          <p:cxnSp>
            <p:nvCxnSpPr>
              <p:cNvPr id="23" name="Straight Connector 22"/>
              <p:cNvCxnSpPr/>
              <p:nvPr/>
            </p:nvCxnSpPr>
            <p:spPr bwMode="auto">
              <a:xfrm flipV="1">
                <a:off x="1346023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4" name="TextBox 23"/>
              <p:cNvSpPr txBox="1"/>
              <p:nvPr/>
            </p:nvSpPr>
            <p:spPr>
              <a:xfrm>
                <a:off x="1007429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1600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3879935" y="5202971"/>
              <a:ext cx="677189" cy="867972"/>
              <a:chOff x="5861713" y="5200283"/>
              <a:chExt cx="677189" cy="867972"/>
            </a:xfrm>
          </p:grpSpPr>
          <p:cxnSp>
            <p:nvCxnSpPr>
              <p:cNvPr id="21" name="Straight Connector 20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2" name="TextBox 21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1950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4833818" y="5202971"/>
              <a:ext cx="677189" cy="867972"/>
              <a:chOff x="5861713" y="5200283"/>
              <a:chExt cx="677189" cy="867972"/>
            </a:xfrm>
          </p:grpSpPr>
          <p:cxnSp>
            <p:nvCxnSpPr>
              <p:cNvPr id="19" name="Straight Connector 18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0" name="TextBox 19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1960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787701" y="5202971"/>
              <a:ext cx="677189" cy="867972"/>
              <a:chOff x="5861713" y="5200283"/>
              <a:chExt cx="677189" cy="867972"/>
            </a:xfrm>
          </p:grpSpPr>
          <p:cxnSp>
            <p:nvCxnSpPr>
              <p:cNvPr id="17" name="Straight Connector 16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8" name="TextBox 17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1968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6741584" y="5202971"/>
              <a:ext cx="677189" cy="867972"/>
              <a:chOff x="5861713" y="5200283"/>
              <a:chExt cx="677189" cy="867972"/>
            </a:xfrm>
          </p:grpSpPr>
          <p:cxnSp>
            <p:nvCxnSpPr>
              <p:cNvPr id="15" name="Straight Connector 14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6" name="TextBox 15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1977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</p:grp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827" y="1143000"/>
            <a:ext cx="3138345" cy="406415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358" y="3614962"/>
            <a:ext cx="2788993" cy="148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75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 bwMode="auto">
          <a:xfrm>
            <a:off x="2326147" y="5200467"/>
            <a:ext cx="944385" cy="11098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</a:t>
            </a:r>
            <a:r>
              <a:rPr lang="en-US" baseline="30000" dirty="0" smtClean="0"/>
              <a:t>th</a:t>
            </a:r>
            <a:r>
              <a:rPr lang="en-US" dirty="0" smtClean="0"/>
              <a:t> Century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– “One who computes”</a:t>
            </a:r>
          </a:p>
          <a:p>
            <a:endParaRPr lang="en-US" dirty="0"/>
          </a:p>
          <a:p>
            <a:r>
              <a:rPr lang="en-US" dirty="0" smtClean="0"/>
              <a:t>Jacquard loom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1801</a:t>
            </a:r>
          </a:p>
          <a:p>
            <a:pPr lvl="1"/>
            <a:r>
              <a:rPr lang="en-US" dirty="0" smtClean="0"/>
              <a:t>Punch cards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64861" y="5200467"/>
            <a:ext cx="8814279" cy="1079296"/>
            <a:chOff x="164861" y="5200467"/>
            <a:chExt cx="8814279" cy="1079296"/>
          </a:xfrm>
        </p:grpSpPr>
        <p:grpSp>
          <p:nvGrpSpPr>
            <p:cNvPr id="5" name="Group 4"/>
            <p:cNvGrpSpPr/>
            <p:nvPr/>
          </p:nvGrpSpPr>
          <p:grpSpPr>
            <a:xfrm>
              <a:off x="164861" y="5810950"/>
              <a:ext cx="8814279" cy="468813"/>
              <a:chOff x="164861" y="5810950"/>
              <a:chExt cx="8814279" cy="468813"/>
            </a:xfrm>
          </p:grpSpPr>
          <p:cxnSp>
            <p:nvCxnSpPr>
              <p:cNvPr id="30" name="Straight Arrow Connector 29"/>
              <p:cNvCxnSpPr/>
              <p:nvPr/>
            </p:nvCxnSpPr>
            <p:spPr bwMode="auto">
              <a:xfrm flipV="1">
                <a:off x="164861" y="5810950"/>
                <a:ext cx="8814279" cy="1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chemeClr val="bg2"/>
                </a:solidFill>
                <a:prstDash val="solid"/>
                <a:round/>
                <a:headEnd type="arrow" w="med" len="med"/>
                <a:tailEnd type="arrow"/>
              </a:ln>
              <a:effectLst/>
            </p:spPr>
          </p:cxnSp>
          <p:sp>
            <p:nvSpPr>
              <p:cNvPr id="31" name="TextBox 30"/>
              <p:cNvSpPr txBox="1"/>
              <p:nvPr/>
            </p:nvSpPr>
            <p:spPr>
              <a:xfrm>
                <a:off x="8358368" y="5941209"/>
                <a:ext cx="6206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2"/>
                    </a:solidFill>
                    <a:latin typeface="+mn-lt"/>
                  </a:rPr>
                  <a:t>Now</a:t>
                </a:r>
                <a:endParaRPr lang="en-US" dirty="0" smtClean="0">
                  <a:solidFill>
                    <a:schemeClr val="bg2"/>
                  </a:solidFill>
                  <a:latin typeface="+mn-lt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2926052" y="5202971"/>
              <a:ext cx="677189" cy="867972"/>
              <a:chOff x="5861713" y="5200283"/>
              <a:chExt cx="677189" cy="867972"/>
            </a:xfrm>
          </p:grpSpPr>
          <p:cxnSp>
            <p:nvCxnSpPr>
              <p:cNvPr id="28" name="Straight Connector 27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9" name="TextBox 28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1940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972169" y="5202971"/>
              <a:ext cx="677189" cy="867972"/>
              <a:chOff x="3438383" y="5200283"/>
              <a:chExt cx="677189" cy="867972"/>
            </a:xfrm>
          </p:grpSpPr>
          <p:cxnSp>
            <p:nvCxnSpPr>
              <p:cNvPr id="26" name="Straight Connector 25"/>
              <p:cNvCxnSpPr/>
              <p:nvPr/>
            </p:nvCxnSpPr>
            <p:spPr bwMode="auto">
              <a:xfrm flipV="1">
                <a:off x="3776977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7" name="TextBox 26"/>
              <p:cNvSpPr txBox="1"/>
              <p:nvPr/>
            </p:nvSpPr>
            <p:spPr>
              <a:xfrm>
                <a:off x="343838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1800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7695469" y="5200467"/>
              <a:ext cx="677189" cy="870476"/>
              <a:chOff x="8032346" y="5197779"/>
              <a:chExt cx="677189" cy="870476"/>
            </a:xfrm>
          </p:grpSpPr>
          <p:cxnSp>
            <p:nvCxnSpPr>
              <p:cNvPr id="24" name="Straight Connector 23"/>
              <p:cNvCxnSpPr/>
              <p:nvPr/>
            </p:nvCxnSpPr>
            <p:spPr bwMode="auto">
              <a:xfrm flipV="1">
                <a:off x="8370940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5" name="TextBox 24"/>
              <p:cNvSpPr txBox="1"/>
              <p:nvPr/>
            </p:nvSpPr>
            <p:spPr>
              <a:xfrm>
                <a:off x="8032346" y="5197779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1986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1018286" y="5202971"/>
              <a:ext cx="677189" cy="867972"/>
              <a:chOff x="1007429" y="5200283"/>
              <a:chExt cx="677189" cy="867972"/>
            </a:xfrm>
          </p:grpSpPr>
          <p:cxnSp>
            <p:nvCxnSpPr>
              <p:cNvPr id="22" name="Straight Connector 21"/>
              <p:cNvCxnSpPr/>
              <p:nvPr/>
            </p:nvCxnSpPr>
            <p:spPr bwMode="auto">
              <a:xfrm flipV="1">
                <a:off x="1346023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3" name="TextBox 22"/>
              <p:cNvSpPr txBox="1"/>
              <p:nvPr/>
            </p:nvSpPr>
            <p:spPr>
              <a:xfrm>
                <a:off x="1007429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1600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879935" y="5202971"/>
              <a:ext cx="677189" cy="867972"/>
              <a:chOff x="5861713" y="5200283"/>
              <a:chExt cx="677189" cy="867972"/>
            </a:xfrm>
          </p:grpSpPr>
          <p:cxnSp>
            <p:nvCxnSpPr>
              <p:cNvPr id="20" name="Straight Connector 19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1" name="TextBox 20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1950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833818" y="5202971"/>
              <a:ext cx="677189" cy="867972"/>
              <a:chOff x="5861713" y="5200283"/>
              <a:chExt cx="677189" cy="867972"/>
            </a:xfrm>
          </p:grpSpPr>
          <p:cxnSp>
            <p:nvCxnSpPr>
              <p:cNvPr id="18" name="Straight Connector 17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9" name="TextBox 18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1960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787701" y="5202971"/>
              <a:ext cx="677189" cy="867972"/>
              <a:chOff x="5861713" y="5200283"/>
              <a:chExt cx="677189" cy="867972"/>
            </a:xfrm>
          </p:grpSpPr>
          <p:cxnSp>
            <p:nvCxnSpPr>
              <p:cNvPr id="16" name="Straight Connector 15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7" name="TextBox 16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1968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6741584" y="5202971"/>
              <a:ext cx="677189" cy="867972"/>
              <a:chOff x="5861713" y="5200283"/>
              <a:chExt cx="677189" cy="867972"/>
            </a:xfrm>
          </p:grpSpPr>
          <p:cxnSp>
            <p:nvCxnSpPr>
              <p:cNvPr id="14" name="Straight Connector 13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" name="TextBox 14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1977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935" y="1650792"/>
            <a:ext cx="3985632" cy="347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793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 bwMode="auto">
          <a:xfrm>
            <a:off x="2326147" y="5200467"/>
            <a:ext cx="944385" cy="11098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</a:t>
            </a:r>
            <a:r>
              <a:rPr lang="en-US" baseline="30000" dirty="0" smtClean="0"/>
              <a:t>th</a:t>
            </a:r>
            <a:r>
              <a:rPr lang="en-US" dirty="0" smtClean="0"/>
              <a:t> Century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– “One who computes”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Difference Engine</a:t>
            </a:r>
          </a:p>
          <a:p>
            <a:pPr lvl="1"/>
            <a:r>
              <a:rPr lang="en-US" dirty="0" smtClean="0"/>
              <a:t>Charles Babbage</a:t>
            </a:r>
          </a:p>
          <a:p>
            <a:pPr lvl="1"/>
            <a:r>
              <a:rPr lang="en-US" dirty="0" smtClean="0"/>
              <a:t>1822</a:t>
            </a:r>
          </a:p>
          <a:p>
            <a:pPr lvl="1"/>
            <a:r>
              <a:rPr lang="en-US" dirty="0" smtClean="0"/>
              <a:t>Eliminate human</a:t>
            </a:r>
            <a:br>
              <a:rPr lang="en-US" dirty="0" smtClean="0"/>
            </a:br>
            <a:r>
              <a:rPr lang="en-US" dirty="0" smtClean="0"/>
              <a:t>error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ompute polynomial</a:t>
            </a:r>
            <a:br>
              <a:rPr lang="en-US" dirty="0" smtClean="0"/>
            </a:br>
            <a:r>
              <a:rPr lang="en-US" dirty="0" smtClean="0"/>
              <a:t>functions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64861" y="5200467"/>
            <a:ext cx="8814279" cy="1079296"/>
            <a:chOff x="164861" y="5200467"/>
            <a:chExt cx="8814279" cy="1079296"/>
          </a:xfrm>
        </p:grpSpPr>
        <p:grpSp>
          <p:nvGrpSpPr>
            <p:cNvPr id="5" name="Group 4"/>
            <p:cNvGrpSpPr/>
            <p:nvPr/>
          </p:nvGrpSpPr>
          <p:grpSpPr>
            <a:xfrm>
              <a:off x="164861" y="5810950"/>
              <a:ext cx="8814279" cy="468813"/>
              <a:chOff x="164861" y="5810950"/>
              <a:chExt cx="8814279" cy="468813"/>
            </a:xfrm>
          </p:grpSpPr>
          <p:cxnSp>
            <p:nvCxnSpPr>
              <p:cNvPr id="30" name="Straight Arrow Connector 29"/>
              <p:cNvCxnSpPr/>
              <p:nvPr/>
            </p:nvCxnSpPr>
            <p:spPr bwMode="auto">
              <a:xfrm flipV="1">
                <a:off x="164861" y="5810950"/>
                <a:ext cx="8814279" cy="1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chemeClr val="bg2"/>
                </a:solidFill>
                <a:prstDash val="solid"/>
                <a:round/>
                <a:headEnd type="arrow" w="med" len="med"/>
                <a:tailEnd type="arrow"/>
              </a:ln>
              <a:effectLst/>
            </p:spPr>
          </p:cxnSp>
          <p:sp>
            <p:nvSpPr>
              <p:cNvPr id="31" name="TextBox 30"/>
              <p:cNvSpPr txBox="1"/>
              <p:nvPr/>
            </p:nvSpPr>
            <p:spPr>
              <a:xfrm>
                <a:off x="8358368" y="5941209"/>
                <a:ext cx="6206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2"/>
                    </a:solidFill>
                    <a:latin typeface="+mn-lt"/>
                  </a:rPr>
                  <a:t>Now</a:t>
                </a:r>
                <a:endParaRPr lang="en-US" dirty="0" smtClean="0">
                  <a:solidFill>
                    <a:schemeClr val="bg2"/>
                  </a:solidFill>
                  <a:latin typeface="+mn-lt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2926052" y="5202971"/>
              <a:ext cx="677189" cy="867972"/>
              <a:chOff x="5861713" y="5200283"/>
              <a:chExt cx="677189" cy="867972"/>
            </a:xfrm>
          </p:grpSpPr>
          <p:cxnSp>
            <p:nvCxnSpPr>
              <p:cNvPr id="28" name="Straight Connector 27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9" name="TextBox 28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1940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972169" y="5202971"/>
              <a:ext cx="677189" cy="867972"/>
              <a:chOff x="3438383" y="5200283"/>
              <a:chExt cx="677189" cy="867972"/>
            </a:xfrm>
          </p:grpSpPr>
          <p:cxnSp>
            <p:nvCxnSpPr>
              <p:cNvPr id="26" name="Straight Connector 25"/>
              <p:cNvCxnSpPr/>
              <p:nvPr/>
            </p:nvCxnSpPr>
            <p:spPr bwMode="auto">
              <a:xfrm flipV="1">
                <a:off x="3776977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7" name="TextBox 26"/>
              <p:cNvSpPr txBox="1"/>
              <p:nvPr/>
            </p:nvSpPr>
            <p:spPr>
              <a:xfrm>
                <a:off x="343838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1800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7695469" y="5200467"/>
              <a:ext cx="677189" cy="870476"/>
              <a:chOff x="8032346" y="5197779"/>
              <a:chExt cx="677189" cy="870476"/>
            </a:xfrm>
          </p:grpSpPr>
          <p:cxnSp>
            <p:nvCxnSpPr>
              <p:cNvPr id="24" name="Straight Connector 23"/>
              <p:cNvCxnSpPr/>
              <p:nvPr/>
            </p:nvCxnSpPr>
            <p:spPr bwMode="auto">
              <a:xfrm flipV="1">
                <a:off x="8370940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5" name="TextBox 24"/>
              <p:cNvSpPr txBox="1"/>
              <p:nvPr/>
            </p:nvSpPr>
            <p:spPr>
              <a:xfrm>
                <a:off x="8032346" y="5197779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1986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1018286" y="5202971"/>
              <a:ext cx="677189" cy="867972"/>
              <a:chOff x="1007429" y="5200283"/>
              <a:chExt cx="677189" cy="867972"/>
            </a:xfrm>
          </p:grpSpPr>
          <p:cxnSp>
            <p:nvCxnSpPr>
              <p:cNvPr id="22" name="Straight Connector 21"/>
              <p:cNvCxnSpPr/>
              <p:nvPr/>
            </p:nvCxnSpPr>
            <p:spPr bwMode="auto">
              <a:xfrm flipV="1">
                <a:off x="1346023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3" name="TextBox 22"/>
              <p:cNvSpPr txBox="1"/>
              <p:nvPr/>
            </p:nvSpPr>
            <p:spPr>
              <a:xfrm>
                <a:off x="1007429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1600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879935" y="5202971"/>
              <a:ext cx="677189" cy="867972"/>
              <a:chOff x="5861713" y="5200283"/>
              <a:chExt cx="677189" cy="867972"/>
            </a:xfrm>
          </p:grpSpPr>
          <p:cxnSp>
            <p:nvCxnSpPr>
              <p:cNvPr id="20" name="Straight Connector 19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1" name="TextBox 20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1950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833818" y="5202971"/>
              <a:ext cx="677189" cy="867972"/>
              <a:chOff x="5861713" y="5200283"/>
              <a:chExt cx="677189" cy="867972"/>
            </a:xfrm>
          </p:grpSpPr>
          <p:cxnSp>
            <p:nvCxnSpPr>
              <p:cNvPr id="18" name="Straight Connector 17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9" name="TextBox 18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1960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787701" y="5202971"/>
              <a:ext cx="677189" cy="867972"/>
              <a:chOff x="5861713" y="5200283"/>
              <a:chExt cx="677189" cy="867972"/>
            </a:xfrm>
          </p:grpSpPr>
          <p:cxnSp>
            <p:nvCxnSpPr>
              <p:cNvPr id="16" name="Straight Connector 15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7" name="TextBox 16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1968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6741584" y="5202971"/>
              <a:ext cx="677189" cy="867972"/>
              <a:chOff x="5861713" y="5200283"/>
              <a:chExt cx="677189" cy="867972"/>
            </a:xfrm>
          </p:grpSpPr>
          <p:cxnSp>
            <p:nvCxnSpPr>
              <p:cNvPr id="14" name="Straight Connector 13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" name="TextBox 14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1977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112" y="1933985"/>
            <a:ext cx="4402349" cy="318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635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 bwMode="auto">
          <a:xfrm>
            <a:off x="2326147" y="5200467"/>
            <a:ext cx="944385" cy="11098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</a:t>
            </a:r>
            <a:r>
              <a:rPr lang="en-US" baseline="30000" dirty="0" smtClean="0"/>
              <a:t>th</a:t>
            </a:r>
            <a:r>
              <a:rPr lang="en-US" dirty="0" smtClean="0"/>
              <a:t> Century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– “One who computes”</a:t>
            </a:r>
          </a:p>
          <a:p>
            <a:endParaRPr lang="en-US" dirty="0"/>
          </a:p>
          <a:p>
            <a:r>
              <a:rPr lang="en-US" dirty="0" smtClean="0"/>
              <a:t>Analytical Engine</a:t>
            </a:r>
          </a:p>
          <a:p>
            <a:pPr lvl="1"/>
            <a:r>
              <a:rPr lang="en-US" dirty="0" smtClean="0"/>
              <a:t>Charles Babbage</a:t>
            </a:r>
          </a:p>
          <a:p>
            <a:pPr lvl="1"/>
            <a:r>
              <a:rPr lang="en-US" dirty="0" smtClean="0"/>
              <a:t>1837</a:t>
            </a:r>
          </a:p>
          <a:p>
            <a:pPr lvl="1"/>
            <a:r>
              <a:rPr lang="en-US" dirty="0" smtClean="0"/>
              <a:t>First design for general</a:t>
            </a:r>
            <a:br>
              <a:rPr lang="en-US" dirty="0" smtClean="0"/>
            </a:br>
            <a:r>
              <a:rPr lang="en-US" dirty="0" smtClean="0"/>
              <a:t>purpose computer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64861" y="5200467"/>
            <a:ext cx="8814279" cy="1079296"/>
            <a:chOff x="164861" y="5200467"/>
            <a:chExt cx="8814279" cy="1079296"/>
          </a:xfrm>
        </p:grpSpPr>
        <p:grpSp>
          <p:nvGrpSpPr>
            <p:cNvPr id="5" name="Group 4"/>
            <p:cNvGrpSpPr/>
            <p:nvPr/>
          </p:nvGrpSpPr>
          <p:grpSpPr>
            <a:xfrm>
              <a:off x="164861" y="5810950"/>
              <a:ext cx="8814279" cy="468813"/>
              <a:chOff x="164861" y="5810950"/>
              <a:chExt cx="8814279" cy="468813"/>
            </a:xfrm>
          </p:grpSpPr>
          <p:cxnSp>
            <p:nvCxnSpPr>
              <p:cNvPr id="30" name="Straight Arrow Connector 29"/>
              <p:cNvCxnSpPr/>
              <p:nvPr/>
            </p:nvCxnSpPr>
            <p:spPr bwMode="auto">
              <a:xfrm flipV="1">
                <a:off x="164861" y="5810950"/>
                <a:ext cx="8814279" cy="1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chemeClr val="bg2"/>
                </a:solidFill>
                <a:prstDash val="solid"/>
                <a:round/>
                <a:headEnd type="arrow" w="med" len="med"/>
                <a:tailEnd type="arrow"/>
              </a:ln>
              <a:effectLst/>
            </p:spPr>
          </p:cxnSp>
          <p:sp>
            <p:nvSpPr>
              <p:cNvPr id="31" name="TextBox 30"/>
              <p:cNvSpPr txBox="1"/>
              <p:nvPr/>
            </p:nvSpPr>
            <p:spPr>
              <a:xfrm>
                <a:off x="8358368" y="5941209"/>
                <a:ext cx="6206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2"/>
                    </a:solidFill>
                    <a:latin typeface="+mn-lt"/>
                  </a:rPr>
                  <a:t>Now</a:t>
                </a:r>
                <a:endParaRPr lang="en-US" dirty="0" smtClean="0">
                  <a:solidFill>
                    <a:schemeClr val="bg2"/>
                  </a:solidFill>
                  <a:latin typeface="+mn-lt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2926052" y="5202971"/>
              <a:ext cx="677189" cy="867972"/>
              <a:chOff x="5861713" y="5200283"/>
              <a:chExt cx="677189" cy="867972"/>
            </a:xfrm>
          </p:grpSpPr>
          <p:cxnSp>
            <p:nvCxnSpPr>
              <p:cNvPr id="28" name="Straight Connector 27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9" name="TextBox 28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1940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972169" y="5202971"/>
              <a:ext cx="677189" cy="867972"/>
              <a:chOff x="3438383" y="5200283"/>
              <a:chExt cx="677189" cy="867972"/>
            </a:xfrm>
          </p:grpSpPr>
          <p:cxnSp>
            <p:nvCxnSpPr>
              <p:cNvPr id="26" name="Straight Connector 25"/>
              <p:cNvCxnSpPr/>
              <p:nvPr/>
            </p:nvCxnSpPr>
            <p:spPr bwMode="auto">
              <a:xfrm flipV="1">
                <a:off x="3776977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7" name="TextBox 26"/>
              <p:cNvSpPr txBox="1"/>
              <p:nvPr/>
            </p:nvSpPr>
            <p:spPr>
              <a:xfrm>
                <a:off x="343838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1800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7695469" y="5200467"/>
              <a:ext cx="677189" cy="870476"/>
              <a:chOff x="8032346" y="5197779"/>
              <a:chExt cx="677189" cy="870476"/>
            </a:xfrm>
          </p:grpSpPr>
          <p:cxnSp>
            <p:nvCxnSpPr>
              <p:cNvPr id="24" name="Straight Connector 23"/>
              <p:cNvCxnSpPr/>
              <p:nvPr/>
            </p:nvCxnSpPr>
            <p:spPr bwMode="auto">
              <a:xfrm flipV="1">
                <a:off x="8370940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5" name="TextBox 24"/>
              <p:cNvSpPr txBox="1"/>
              <p:nvPr/>
            </p:nvSpPr>
            <p:spPr>
              <a:xfrm>
                <a:off x="8032346" y="5197779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1986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1018286" y="5202971"/>
              <a:ext cx="677189" cy="867972"/>
              <a:chOff x="1007429" y="5200283"/>
              <a:chExt cx="677189" cy="867972"/>
            </a:xfrm>
          </p:grpSpPr>
          <p:cxnSp>
            <p:nvCxnSpPr>
              <p:cNvPr id="22" name="Straight Connector 21"/>
              <p:cNvCxnSpPr/>
              <p:nvPr/>
            </p:nvCxnSpPr>
            <p:spPr bwMode="auto">
              <a:xfrm flipV="1">
                <a:off x="1346023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3" name="TextBox 22"/>
              <p:cNvSpPr txBox="1"/>
              <p:nvPr/>
            </p:nvSpPr>
            <p:spPr>
              <a:xfrm>
                <a:off x="1007429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1600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879935" y="5202971"/>
              <a:ext cx="677189" cy="867972"/>
              <a:chOff x="5861713" y="5200283"/>
              <a:chExt cx="677189" cy="867972"/>
            </a:xfrm>
          </p:grpSpPr>
          <p:cxnSp>
            <p:nvCxnSpPr>
              <p:cNvPr id="20" name="Straight Connector 19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1" name="TextBox 20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1950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833818" y="5202971"/>
              <a:ext cx="677189" cy="867972"/>
              <a:chOff x="5861713" y="5200283"/>
              <a:chExt cx="677189" cy="867972"/>
            </a:xfrm>
          </p:grpSpPr>
          <p:cxnSp>
            <p:nvCxnSpPr>
              <p:cNvPr id="18" name="Straight Connector 17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9" name="TextBox 18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1960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787701" y="5202971"/>
              <a:ext cx="677189" cy="867972"/>
              <a:chOff x="5861713" y="5200283"/>
              <a:chExt cx="677189" cy="867972"/>
            </a:xfrm>
          </p:grpSpPr>
          <p:cxnSp>
            <p:nvCxnSpPr>
              <p:cNvPr id="16" name="Straight Connector 15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7" name="TextBox 16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1968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6741584" y="5202971"/>
              <a:ext cx="677189" cy="867972"/>
              <a:chOff x="5861713" y="5200283"/>
              <a:chExt cx="677189" cy="867972"/>
            </a:xfrm>
          </p:grpSpPr>
          <p:cxnSp>
            <p:nvCxnSpPr>
              <p:cNvPr id="14" name="Straight Connector 13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" name="TextBox 14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1977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8" y="1630929"/>
            <a:ext cx="3520252" cy="338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624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 bwMode="auto">
          <a:xfrm>
            <a:off x="2326147" y="5200467"/>
            <a:ext cx="944385" cy="11098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</a:t>
            </a:r>
            <a:r>
              <a:rPr lang="en-US" baseline="30000" dirty="0" smtClean="0"/>
              <a:t>th</a:t>
            </a:r>
            <a:r>
              <a:rPr lang="en-US" dirty="0" smtClean="0"/>
              <a:t> Century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– “One who computes”</a:t>
            </a:r>
          </a:p>
          <a:p>
            <a:endParaRPr lang="en-US" dirty="0" smtClean="0"/>
          </a:p>
          <a:p>
            <a:r>
              <a:rPr lang="en-US" dirty="0" smtClean="0"/>
              <a:t>Mathematical Tables Project</a:t>
            </a:r>
          </a:p>
          <a:p>
            <a:pPr lvl="1"/>
            <a:r>
              <a:rPr lang="en-US" dirty="0" smtClean="0"/>
              <a:t>1938 WPA project</a:t>
            </a:r>
          </a:p>
          <a:p>
            <a:pPr lvl="1"/>
            <a:r>
              <a:rPr lang="en-US" dirty="0" smtClean="0"/>
              <a:t>Employed 450 clerks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64861" y="5200467"/>
            <a:ext cx="8814279" cy="1079296"/>
            <a:chOff x="164861" y="5200467"/>
            <a:chExt cx="8814279" cy="1079296"/>
          </a:xfrm>
        </p:grpSpPr>
        <p:grpSp>
          <p:nvGrpSpPr>
            <p:cNvPr id="5" name="Group 4"/>
            <p:cNvGrpSpPr/>
            <p:nvPr/>
          </p:nvGrpSpPr>
          <p:grpSpPr>
            <a:xfrm>
              <a:off x="164861" y="5810950"/>
              <a:ext cx="8814279" cy="468813"/>
              <a:chOff x="164861" y="5810950"/>
              <a:chExt cx="8814279" cy="468813"/>
            </a:xfrm>
          </p:grpSpPr>
          <p:cxnSp>
            <p:nvCxnSpPr>
              <p:cNvPr id="30" name="Straight Arrow Connector 29"/>
              <p:cNvCxnSpPr/>
              <p:nvPr/>
            </p:nvCxnSpPr>
            <p:spPr bwMode="auto">
              <a:xfrm flipV="1">
                <a:off x="164861" y="5810950"/>
                <a:ext cx="8814279" cy="1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chemeClr val="bg2"/>
                </a:solidFill>
                <a:prstDash val="solid"/>
                <a:round/>
                <a:headEnd type="arrow" w="med" len="med"/>
                <a:tailEnd type="arrow"/>
              </a:ln>
              <a:effectLst/>
            </p:spPr>
          </p:cxnSp>
          <p:sp>
            <p:nvSpPr>
              <p:cNvPr id="31" name="TextBox 30"/>
              <p:cNvSpPr txBox="1"/>
              <p:nvPr/>
            </p:nvSpPr>
            <p:spPr>
              <a:xfrm>
                <a:off x="8358368" y="5941209"/>
                <a:ext cx="6206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2"/>
                    </a:solidFill>
                    <a:latin typeface="+mn-lt"/>
                  </a:rPr>
                  <a:t>Now</a:t>
                </a:r>
                <a:endParaRPr lang="en-US" dirty="0" smtClean="0">
                  <a:solidFill>
                    <a:schemeClr val="bg2"/>
                  </a:solidFill>
                  <a:latin typeface="+mn-lt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2926052" y="5202971"/>
              <a:ext cx="677189" cy="867972"/>
              <a:chOff x="5861713" y="5200283"/>
              <a:chExt cx="677189" cy="867972"/>
            </a:xfrm>
          </p:grpSpPr>
          <p:cxnSp>
            <p:nvCxnSpPr>
              <p:cNvPr id="28" name="Straight Connector 27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9" name="TextBox 28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1940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972169" y="5202971"/>
              <a:ext cx="677189" cy="867972"/>
              <a:chOff x="3438383" y="5200283"/>
              <a:chExt cx="677189" cy="867972"/>
            </a:xfrm>
          </p:grpSpPr>
          <p:cxnSp>
            <p:nvCxnSpPr>
              <p:cNvPr id="26" name="Straight Connector 25"/>
              <p:cNvCxnSpPr/>
              <p:nvPr/>
            </p:nvCxnSpPr>
            <p:spPr bwMode="auto">
              <a:xfrm flipV="1">
                <a:off x="3776977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7" name="TextBox 26"/>
              <p:cNvSpPr txBox="1"/>
              <p:nvPr/>
            </p:nvSpPr>
            <p:spPr>
              <a:xfrm>
                <a:off x="343838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1800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7695469" y="5200467"/>
              <a:ext cx="677189" cy="870476"/>
              <a:chOff x="8032346" y="5197779"/>
              <a:chExt cx="677189" cy="870476"/>
            </a:xfrm>
          </p:grpSpPr>
          <p:cxnSp>
            <p:nvCxnSpPr>
              <p:cNvPr id="24" name="Straight Connector 23"/>
              <p:cNvCxnSpPr/>
              <p:nvPr/>
            </p:nvCxnSpPr>
            <p:spPr bwMode="auto">
              <a:xfrm flipV="1">
                <a:off x="8370940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5" name="TextBox 24"/>
              <p:cNvSpPr txBox="1"/>
              <p:nvPr/>
            </p:nvSpPr>
            <p:spPr>
              <a:xfrm>
                <a:off x="8032346" y="5197779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1986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1018286" y="5202971"/>
              <a:ext cx="677189" cy="867972"/>
              <a:chOff x="1007429" y="5200283"/>
              <a:chExt cx="677189" cy="867972"/>
            </a:xfrm>
          </p:grpSpPr>
          <p:cxnSp>
            <p:nvCxnSpPr>
              <p:cNvPr id="22" name="Straight Connector 21"/>
              <p:cNvCxnSpPr/>
              <p:nvPr/>
            </p:nvCxnSpPr>
            <p:spPr bwMode="auto">
              <a:xfrm flipV="1">
                <a:off x="1346023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3" name="TextBox 22"/>
              <p:cNvSpPr txBox="1"/>
              <p:nvPr/>
            </p:nvSpPr>
            <p:spPr>
              <a:xfrm>
                <a:off x="1007429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1600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879935" y="5202971"/>
              <a:ext cx="677189" cy="867972"/>
              <a:chOff x="5861713" y="5200283"/>
              <a:chExt cx="677189" cy="867972"/>
            </a:xfrm>
          </p:grpSpPr>
          <p:cxnSp>
            <p:nvCxnSpPr>
              <p:cNvPr id="20" name="Straight Connector 19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1" name="TextBox 20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1950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833818" y="5202971"/>
              <a:ext cx="677189" cy="867972"/>
              <a:chOff x="5861713" y="5200283"/>
              <a:chExt cx="677189" cy="867972"/>
            </a:xfrm>
          </p:grpSpPr>
          <p:cxnSp>
            <p:nvCxnSpPr>
              <p:cNvPr id="18" name="Straight Connector 17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9" name="TextBox 18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1960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787701" y="5202971"/>
              <a:ext cx="677189" cy="867972"/>
              <a:chOff x="5861713" y="5200283"/>
              <a:chExt cx="677189" cy="867972"/>
            </a:xfrm>
          </p:grpSpPr>
          <p:cxnSp>
            <p:nvCxnSpPr>
              <p:cNvPr id="16" name="Straight Connector 15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7" name="TextBox 16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1968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6741584" y="5202971"/>
              <a:ext cx="677189" cy="867972"/>
              <a:chOff x="5861713" y="5200283"/>
              <a:chExt cx="677189" cy="867972"/>
            </a:xfrm>
          </p:grpSpPr>
          <p:cxnSp>
            <p:nvCxnSpPr>
              <p:cNvPr id="14" name="Straight Connector 13"/>
              <p:cNvCxnSpPr/>
              <p:nvPr/>
            </p:nvCxnSpPr>
            <p:spPr bwMode="auto">
              <a:xfrm flipV="1">
                <a:off x="6207932" y="5536333"/>
                <a:ext cx="1" cy="531922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" name="TextBox 14"/>
              <p:cNvSpPr txBox="1"/>
              <p:nvPr/>
            </p:nvSpPr>
            <p:spPr>
              <a:xfrm>
                <a:off x="5861713" y="5200283"/>
                <a:ext cx="6771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Courier New"/>
                    <a:cs typeface="Courier New"/>
                  </a:rPr>
                  <a:t>1977</a:t>
                </a:r>
                <a:endParaRPr lang="en-US" dirty="0" smtClean="0">
                  <a:solidFill>
                    <a:srgbClr val="000000"/>
                  </a:solidFill>
                  <a:latin typeface="Courier New"/>
                  <a:cs typeface="Courier New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0571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sdl-201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508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600" b="1" i="0" u="none" strike="noStrike" cap="none" normalizeH="0" baseline="0">
            <a:ln>
              <a:noFill/>
            </a:ln>
            <a:solidFill>
              <a:schemeClr val="tx2"/>
            </a:solidFill>
            <a:effectLst/>
            <a:latin typeface="Comic Sans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50800" cap="flat" cmpd="sng" algn="ctr">
          <a:solidFill>
            <a:schemeClr val="tx2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>
            <a:ln>
              <a:noFill/>
            </a:ln>
            <a:solidFill>
              <a:schemeClr val="tx2"/>
            </a:solidFill>
            <a:effectLst/>
            <a:latin typeface="Comic Sans MS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/>
            </a:solidFill>
            <a:latin typeface="+mn-lt"/>
          </a:defRPr>
        </a:defPPr>
      </a:lstStyle>
    </a:tx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csdl-2014.thmx</Template>
  <TotalTime>261</TotalTime>
  <Words>455</Words>
  <Application>Microsoft Macintosh PowerPoint</Application>
  <PresentationFormat>On-screen Show (4:3)</PresentationFormat>
  <Paragraphs>271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csdl-2014</vt:lpstr>
      <vt:lpstr>Brief Incomplete History of Computing</vt:lpstr>
      <vt:lpstr>Before 17th Century</vt:lpstr>
      <vt:lpstr>Before 17th Century</vt:lpstr>
      <vt:lpstr>17th Century</vt:lpstr>
      <vt:lpstr>17th Century</vt:lpstr>
      <vt:lpstr>19th Century</vt:lpstr>
      <vt:lpstr>19th Century</vt:lpstr>
      <vt:lpstr>19th Century</vt:lpstr>
      <vt:lpstr>19th Century</vt:lpstr>
      <vt:lpstr>1940s</vt:lpstr>
      <vt:lpstr>1940s</vt:lpstr>
      <vt:lpstr>1940s</vt:lpstr>
      <vt:lpstr>1940s</vt:lpstr>
      <vt:lpstr>1950s</vt:lpstr>
      <vt:lpstr>1950s</vt:lpstr>
      <vt:lpstr>1960s</vt:lpstr>
      <vt:lpstr>1970s</vt:lpstr>
      <vt:lpstr>1980s</vt:lpstr>
      <vt:lpstr>Now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Brief Incomplete History of Computing</dc:title>
  <dc:creator>Carleton Moore</dc:creator>
  <cp:lastModifiedBy>Carleton Moore</cp:lastModifiedBy>
  <cp:revision>14</cp:revision>
  <dcterms:created xsi:type="dcterms:W3CDTF">2015-12-17T20:26:19Z</dcterms:created>
  <dcterms:modified xsi:type="dcterms:W3CDTF">2015-12-18T00:48:12Z</dcterms:modified>
</cp:coreProperties>
</file>